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9"/>
  </p:notesMasterIdLst>
  <p:sldIdLst>
    <p:sldId id="256" r:id="rId3"/>
    <p:sldId id="313" r:id="rId4"/>
    <p:sldId id="298" r:id="rId5"/>
    <p:sldId id="325" r:id="rId6"/>
    <p:sldId id="302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307" r:id="rId18"/>
    <p:sldId id="306" r:id="rId19"/>
    <p:sldId id="265" r:id="rId20"/>
    <p:sldId id="262" r:id="rId21"/>
    <p:sldId id="264" r:id="rId22"/>
    <p:sldId id="267" r:id="rId23"/>
    <p:sldId id="309" r:id="rId24"/>
    <p:sldId id="280" r:id="rId25"/>
    <p:sldId id="330" r:id="rId26"/>
    <p:sldId id="332" r:id="rId27"/>
    <p:sldId id="374" r:id="rId28"/>
    <p:sldId id="335" r:id="rId29"/>
    <p:sldId id="334" r:id="rId30"/>
    <p:sldId id="379" r:id="rId31"/>
    <p:sldId id="380" r:id="rId32"/>
    <p:sldId id="336" r:id="rId33"/>
    <p:sldId id="378" r:id="rId34"/>
    <p:sldId id="372" r:id="rId35"/>
    <p:sldId id="328" r:id="rId36"/>
    <p:sldId id="370" r:id="rId37"/>
    <p:sldId id="30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53"/>
    <p:restoredTop sz="85340"/>
  </p:normalViewPr>
  <p:slideViewPr>
    <p:cSldViewPr snapToGrid="0" snapToObjects="1">
      <p:cViewPr varScale="1">
        <p:scale>
          <a:sx n="95" d="100"/>
          <a:sy n="95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9221C-D236-3941-B04A-8F3E75C4A350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DE7E9-FDEF-B043-A45C-41B9D7F15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0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E7E9-FDEF-B043-A45C-41B9D7F15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49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FDD00-F70B-4580-9EB5-4E9AD57398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635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FDD00-F70B-4580-9EB5-4E9AD57398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477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FDD00-F70B-4580-9EB5-4E9AD57398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9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FDD00-F70B-4580-9EB5-4E9AD57398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258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30986-5D71-413E-8C39-A094048057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301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30986-5D71-413E-8C39-A094048057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970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30986-5D71-413E-8C39-A094048057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441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30986-5D71-413E-8C39-A094048057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699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30986-5D71-413E-8C39-A094048057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340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E7E9-FDEF-B043-A45C-41B9D7F15A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E7E9-FDEF-B043-A45C-41B9D7F15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9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E7E9-FDEF-B043-A45C-41B9D7F15A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02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E7E9-FDEF-B043-A45C-41B9D7F15A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E7E9-FDEF-B043-A45C-41B9D7F15A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08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FDD00-F70B-4580-9EB5-4E9AD57398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226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FDD00-F70B-4580-9EB5-4E9AD57398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68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FDD00-F70B-4580-9EB5-4E9AD57398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52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FDD00-F70B-4580-9EB5-4E9AD57398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717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FDD00-F70B-4580-9EB5-4E9AD57398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644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FDD00-F70B-4580-9EB5-4E9AD57398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039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FDD00-F70B-4580-9EB5-4E9AD57398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154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93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8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97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5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18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24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77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91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4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00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28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0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80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9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3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6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2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7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77963-A714-6E4D-B6F5-F3BBEAD4FCE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703E2-70A8-FD4C-9563-FE35BD7C0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2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15C82-FC69-6C49-9D74-ACFFA675917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61419-CF0F-8B4E-875A-D4039F69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lahr@msu.edu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gif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19.emf"/><Relationship Id="rId5" Type="http://schemas.openxmlformats.org/officeDocument/2006/relationships/image" Target="../media/image16.jpe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4.wdp"/><Relationship Id="rId3" Type="http://schemas.openxmlformats.org/officeDocument/2006/relationships/image" Target="../media/image22.jpeg"/><Relationship Id="rId7" Type="http://schemas.microsoft.com/office/2007/relationships/hdphoto" Target="../media/hdphoto1.wdp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11" Type="http://schemas.microsoft.com/office/2007/relationships/hdphoto" Target="../media/hdphoto3.wdp"/><Relationship Id="rId5" Type="http://schemas.openxmlformats.org/officeDocument/2006/relationships/image" Target="../media/image23.png"/><Relationship Id="rId10" Type="http://schemas.openxmlformats.org/officeDocument/2006/relationships/image" Target="../media/image17.jpeg"/><Relationship Id="rId4" Type="http://schemas.microsoft.com/office/2007/relationships/hdphoto" Target="../media/hdphoto5.wdp"/><Relationship Id="rId9" Type="http://schemas.microsoft.com/office/2007/relationships/hdphoto" Target="../media/hdphoto2.wdp"/><Relationship Id="rId1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5.tiff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8.jpeg"/><Relationship Id="rId4" Type="http://schemas.microsoft.com/office/2007/relationships/hdphoto" Target="../media/hdphoto5.wdp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.tif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tiff"/><Relationship Id="rId4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.tif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tiff"/><Relationship Id="rId11" Type="http://schemas.openxmlformats.org/officeDocument/2006/relationships/image" Target="../media/image12.png"/><Relationship Id="rId5" Type="http://schemas.openxmlformats.org/officeDocument/2006/relationships/image" Target="../media/image6.tiff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mailto:rlahr@msu.edu" TargetMode="External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638C-E633-CC46-895E-5D138EBDE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2153" y="0"/>
            <a:ext cx="4941650" cy="3813573"/>
          </a:xfrm>
        </p:spPr>
        <p:txBody>
          <a:bodyPr>
            <a:normAutofit/>
          </a:bodyPr>
          <a:lstStyle/>
          <a:p>
            <a:r>
              <a:rPr lang="en-US" sz="4800" b="1" dirty="0"/>
              <a:t>Open Source Tools for Water Analyses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FF4F5-ABD7-3A44-AE61-56D0A958E6A4}"/>
              </a:ext>
            </a:extLst>
          </p:cNvPr>
          <p:cNvSpPr txBox="1"/>
          <p:nvPr/>
        </p:nvSpPr>
        <p:spPr>
          <a:xfrm>
            <a:off x="3296987" y="4419533"/>
            <a:ext cx="5496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Rebecca Halvorson Lahr</a:t>
            </a:r>
          </a:p>
          <a:p>
            <a:pPr algn="ctr"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Michigan State University</a:t>
            </a:r>
          </a:p>
          <a:p>
            <a:pPr algn="ctr"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rlahr@msu.edu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SciX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– Atlanta, GA</a:t>
            </a:r>
          </a:p>
          <a:p>
            <a:pPr algn="ctr"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October 23,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1DDA2-FED5-9A40-9FC9-C09BBF46F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042" y="6980366"/>
            <a:ext cx="2708514" cy="721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BFB55-5D45-0D47-AF9F-9445C1D5C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7" y="2885213"/>
            <a:ext cx="2700229" cy="118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E2A4F-8BA6-F540-BE75-2A29AF916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89" y="4570395"/>
            <a:ext cx="1854200" cy="200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692E75-359C-AD4C-9613-12E05DFFE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145" y="218111"/>
            <a:ext cx="2162944" cy="21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5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7340" y="5333965"/>
            <a:ext cx="614934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hord 6"/>
          <p:cNvSpPr/>
          <p:nvPr/>
        </p:nvSpPr>
        <p:spPr>
          <a:xfrm rot="5400000">
            <a:off x="3943607" y="4177711"/>
            <a:ext cx="908354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836797" y="4024047"/>
            <a:ext cx="3166780" cy="1128918"/>
            <a:chOff x="2254627" y="4363017"/>
            <a:chExt cx="4222373" cy="1505224"/>
          </a:xfrm>
        </p:grpSpPr>
        <p:cxnSp>
          <p:nvCxnSpPr>
            <p:cNvPr id="21" name="Straight Arrow Connector 20"/>
            <p:cNvCxnSpPr/>
            <p:nvPr/>
          </p:nvCxnSpPr>
          <p:spPr>
            <a:xfrm flipH="1" flipV="1">
              <a:off x="2254627" y="5577398"/>
              <a:ext cx="487680" cy="228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2620387" y="5028521"/>
              <a:ext cx="397134" cy="34903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3261360" y="4603257"/>
              <a:ext cx="229941" cy="41872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4335780" y="4363017"/>
              <a:ext cx="15241" cy="48882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5084446" y="4557447"/>
              <a:ext cx="249554" cy="46356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5569327" y="4951232"/>
              <a:ext cx="374273" cy="37098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943600" y="5605324"/>
              <a:ext cx="533400" cy="26291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99372" y="956235"/>
            <a:ext cx="7314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700" dirty="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What happens as water evaporates from </a:t>
            </a:r>
            <a:r>
              <a:rPr lang="en-US" altLang="zh-CN" sz="270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a droplet?</a:t>
            </a:r>
            <a:endParaRPr lang="en-US" sz="27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7341" y="5413001"/>
            <a:ext cx="218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Aluminum Substrate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5999" y="373584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0070C0"/>
                </a:solidFill>
                <a:latin typeface="Calibri" panose="020F0502020204030204"/>
              </a:rPr>
              <a:t>Evaporation</a:t>
            </a:r>
          </a:p>
        </p:txBody>
      </p:sp>
    </p:spTree>
    <p:extLst>
      <p:ext uri="{BB962C8B-B14F-4D97-AF65-F5344CB8AC3E}">
        <p14:creationId xmlns:p14="http://schemas.microsoft.com/office/powerpoint/2010/main" val="11966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7340" y="5333965"/>
            <a:ext cx="614934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hord 6"/>
          <p:cNvSpPr/>
          <p:nvPr/>
        </p:nvSpPr>
        <p:spPr>
          <a:xfrm rot="5400000">
            <a:off x="4095629" y="4173324"/>
            <a:ext cx="604308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836797" y="4024047"/>
            <a:ext cx="3166780" cy="1128918"/>
            <a:chOff x="2254627" y="4363017"/>
            <a:chExt cx="4222373" cy="1505224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2254627" y="5577398"/>
              <a:ext cx="487680" cy="228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2620387" y="5028521"/>
              <a:ext cx="397134" cy="34903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3261360" y="4603257"/>
              <a:ext cx="229941" cy="41872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4335780" y="4363017"/>
              <a:ext cx="15241" cy="48882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084446" y="4557447"/>
              <a:ext cx="249554" cy="46356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5569327" y="4951232"/>
              <a:ext cx="374273" cy="37098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5943600" y="5605324"/>
              <a:ext cx="533400" cy="26291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99372" y="956235"/>
            <a:ext cx="7314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700" dirty="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What happens as water evaporates from </a:t>
            </a:r>
            <a:r>
              <a:rPr lang="en-US" altLang="zh-CN" sz="270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a droplet?</a:t>
            </a:r>
            <a:endParaRPr lang="en-US" sz="27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7341" y="5413001"/>
            <a:ext cx="218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Aluminum Substrate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75999" y="373584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0070C0"/>
                </a:solidFill>
                <a:latin typeface="Calibri" panose="020F0502020204030204"/>
              </a:rPr>
              <a:t>Evaporation</a:t>
            </a:r>
          </a:p>
        </p:txBody>
      </p:sp>
    </p:spTree>
    <p:extLst>
      <p:ext uri="{BB962C8B-B14F-4D97-AF65-F5344CB8AC3E}">
        <p14:creationId xmlns:p14="http://schemas.microsoft.com/office/powerpoint/2010/main" val="216741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7340" y="5333965"/>
            <a:ext cx="614934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hord 6"/>
          <p:cNvSpPr/>
          <p:nvPr/>
        </p:nvSpPr>
        <p:spPr>
          <a:xfrm rot="5400000">
            <a:off x="4197819" y="4179260"/>
            <a:ext cx="399931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836797" y="4024047"/>
            <a:ext cx="3166780" cy="1128918"/>
            <a:chOff x="2254627" y="4363017"/>
            <a:chExt cx="4222373" cy="1505224"/>
          </a:xfrm>
        </p:grpSpPr>
        <p:cxnSp>
          <p:nvCxnSpPr>
            <p:cNvPr id="21" name="Straight Arrow Connector 20"/>
            <p:cNvCxnSpPr/>
            <p:nvPr/>
          </p:nvCxnSpPr>
          <p:spPr>
            <a:xfrm flipH="1" flipV="1">
              <a:off x="2254627" y="5577398"/>
              <a:ext cx="487680" cy="228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2620387" y="5028521"/>
              <a:ext cx="397134" cy="34903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3261360" y="4603257"/>
              <a:ext cx="229941" cy="41872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4335780" y="4363017"/>
              <a:ext cx="15241" cy="48882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5084446" y="4557447"/>
              <a:ext cx="249554" cy="46356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5569327" y="4951232"/>
              <a:ext cx="374273" cy="37098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943600" y="5605324"/>
              <a:ext cx="533400" cy="26291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99372" y="956235"/>
            <a:ext cx="7314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700" dirty="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What happens as water evaporates from </a:t>
            </a:r>
            <a:r>
              <a:rPr lang="en-US" altLang="zh-CN" sz="270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a droplet?</a:t>
            </a:r>
            <a:endParaRPr lang="en-US" sz="27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7341" y="5413001"/>
            <a:ext cx="218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Aluminum Substrate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5999" y="373584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0070C0"/>
                </a:solidFill>
                <a:latin typeface="Calibri" panose="020F0502020204030204"/>
              </a:rPr>
              <a:t>Evaporation</a:t>
            </a:r>
          </a:p>
        </p:txBody>
      </p:sp>
    </p:spTree>
    <p:extLst>
      <p:ext uri="{BB962C8B-B14F-4D97-AF65-F5344CB8AC3E}">
        <p14:creationId xmlns:p14="http://schemas.microsoft.com/office/powerpoint/2010/main" val="36780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7340" y="5333965"/>
            <a:ext cx="614934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hord 6"/>
          <p:cNvSpPr/>
          <p:nvPr/>
        </p:nvSpPr>
        <p:spPr>
          <a:xfrm rot="5400000">
            <a:off x="4197819" y="4179260"/>
            <a:ext cx="399931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Chord 40"/>
          <p:cNvSpPr/>
          <p:nvPr/>
        </p:nvSpPr>
        <p:spPr>
          <a:xfrm rot="5400000">
            <a:off x="3441579" y="4168971"/>
            <a:ext cx="1864288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>
                  <a:lumMod val="85000"/>
                </a:prstClr>
              </a:solidFill>
              <a:latin typeface="Calibri" panose="020F0502020204030204"/>
            </a:endParaRPr>
          </a:p>
        </p:txBody>
      </p:sp>
      <p:sp>
        <p:nvSpPr>
          <p:cNvPr id="42" name="Chord 41"/>
          <p:cNvSpPr/>
          <p:nvPr/>
        </p:nvSpPr>
        <p:spPr>
          <a:xfrm rot="5400000">
            <a:off x="3598442" y="4169425"/>
            <a:ext cx="1550559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Chord 42"/>
          <p:cNvSpPr/>
          <p:nvPr/>
        </p:nvSpPr>
        <p:spPr>
          <a:xfrm rot="5400000">
            <a:off x="3749700" y="4164274"/>
            <a:ext cx="1248042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Chord 43"/>
          <p:cNvSpPr/>
          <p:nvPr/>
        </p:nvSpPr>
        <p:spPr>
          <a:xfrm rot="5400000">
            <a:off x="3919544" y="4165678"/>
            <a:ext cx="908354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45" name="Chord 44"/>
          <p:cNvSpPr/>
          <p:nvPr/>
        </p:nvSpPr>
        <p:spPr>
          <a:xfrm rot="5400000">
            <a:off x="4071566" y="4161291"/>
            <a:ext cx="604308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46" name="Chord 45"/>
          <p:cNvSpPr/>
          <p:nvPr/>
        </p:nvSpPr>
        <p:spPr>
          <a:xfrm rot="5400000">
            <a:off x="4173756" y="4167227"/>
            <a:ext cx="399931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5146326" y="3263567"/>
            <a:ext cx="427121" cy="20744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531128" y="3444041"/>
            <a:ext cx="1036304" cy="18999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761477" y="3708736"/>
            <a:ext cx="1799521" cy="1617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49942" y="3893581"/>
            <a:ext cx="3220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>
                <a:solidFill>
                  <a:prstClr val="black"/>
                </a:solidFill>
                <a:latin typeface="Calibri" panose="020F0502020204030204"/>
              </a:rPr>
              <a:t>1) Contact angle decreases over time</a:t>
            </a:r>
            <a:endParaRPr lang="en-US" sz="27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499943" y="5333965"/>
            <a:ext cx="307870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9372" y="956235"/>
            <a:ext cx="7314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700" dirty="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What happens as water evaporates from </a:t>
            </a:r>
            <a:r>
              <a:rPr lang="en-US" altLang="zh-CN" sz="270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a droplet?</a:t>
            </a:r>
            <a:endParaRPr lang="en-US" sz="27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7341" y="5413001"/>
            <a:ext cx="218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Aluminum Substrate</a:t>
            </a:r>
          </a:p>
        </p:txBody>
      </p:sp>
    </p:spTree>
    <p:extLst>
      <p:ext uri="{BB962C8B-B14F-4D97-AF65-F5344CB8AC3E}">
        <p14:creationId xmlns:p14="http://schemas.microsoft.com/office/powerpoint/2010/main" val="25919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27" y="5333965"/>
            <a:ext cx="7529253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372" y="3601012"/>
            <a:ext cx="4787402" cy="1724021"/>
          </a:xfrm>
          <a:prstGeom prst="rect">
            <a:avLst/>
          </a:prstGeom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1943100" y="5335022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defTabSz="685800"/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Hu &amp; Larson. </a:t>
            </a:r>
            <a:r>
              <a:rPr lang="en-US" sz="1800" i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J. Phys. Chem. B </a:t>
            </a:r>
            <a:r>
              <a:rPr 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2006,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 </a:t>
            </a:r>
            <a:r>
              <a:rPr lang="en-US" sz="1800" i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110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 (14), 7090-7094.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27615" y="3295360"/>
            <a:ext cx="3188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2) Water must travel from center of drop towards edges to keep edge pinned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9372" y="956235"/>
            <a:ext cx="7314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700" dirty="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What happens as water evaporates from </a:t>
            </a:r>
            <a:r>
              <a:rPr lang="en-US" altLang="zh-CN" sz="270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a droplet?</a:t>
            </a:r>
            <a:endParaRPr lang="en-US" sz="2700" dirty="0">
              <a:solidFill>
                <a:prstClr val="black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0708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47233" b="55863"/>
          <a:stretch/>
        </p:blipFill>
        <p:spPr>
          <a:xfrm>
            <a:off x="305180" y="1692805"/>
            <a:ext cx="4225256" cy="117334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9262" y="4397332"/>
            <a:ext cx="57847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Wong et al. </a:t>
            </a:r>
            <a:r>
              <a:rPr lang="en-US" sz="1500" i="1" dirty="0">
                <a:solidFill>
                  <a:prstClr val="black"/>
                </a:solidFill>
                <a:latin typeface="Calibri" panose="020F0502020204030204"/>
              </a:rPr>
              <a:t>Anal. Chem. </a:t>
            </a:r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2011,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500" i="1" dirty="0">
                <a:solidFill>
                  <a:prstClr val="black"/>
                </a:solidFill>
                <a:latin typeface="Calibri" panose="020F0502020204030204"/>
              </a:rPr>
              <a:t>83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(6), 1871-1873.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9372" y="956235"/>
            <a:ext cx="7314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700" dirty="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What happens as water evaporates from a droplet?</a:t>
            </a:r>
            <a:endParaRPr lang="en-US" sz="27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718" y="4778661"/>
            <a:ext cx="1142855" cy="11304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899"/>
          <a:stretch/>
        </p:blipFill>
        <p:spPr>
          <a:xfrm>
            <a:off x="4657194" y="1761488"/>
            <a:ext cx="3624360" cy="25545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247" r="47233" b="-1490"/>
          <a:stretch/>
        </p:blipFill>
        <p:spPr>
          <a:xfrm>
            <a:off x="305179" y="2888881"/>
            <a:ext cx="4225256" cy="1521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583D4-F08D-DE48-A3A7-3679507DD8A9}"/>
              </a:ext>
            </a:extLst>
          </p:cNvPr>
          <p:cNvSpPr txBox="1"/>
          <p:nvPr/>
        </p:nvSpPr>
        <p:spPr>
          <a:xfrm>
            <a:off x="2077248" y="5305618"/>
            <a:ext cx="4758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2700" b="1" dirty="0">
                <a:solidFill>
                  <a:srgbClr val="0070C0"/>
                </a:solidFill>
                <a:latin typeface="Calibri Light" panose="020F0302020204030204"/>
                <a:ea typeface="DengXian" panose="02010600030101010101" pitchFamily="2" charset="-122"/>
              </a:rPr>
              <a:t>Nanochromatography driven by the coffee ring effect</a:t>
            </a:r>
            <a:endParaRPr lang="en-US" sz="2700" b="1" dirty="0">
              <a:solidFill>
                <a:srgbClr val="0070C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262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Content Placeholder 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1593" y="1171363"/>
            <a:ext cx="2636243" cy="250179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441406" y="3718768"/>
            <a:ext cx="2971362" cy="61186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sz="1800" b="1">
                <a:solidFill>
                  <a:prstClr val="black"/>
                </a:solidFill>
                <a:latin typeface="Calibri" panose="020F0502020204030204"/>
              </a:rPr>
              <a:t>Step #1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Place droplet of tap water on aluminum sheet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4334256" y="1213866"/>
            <a:ext cx="3566160" cy="8921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0"/>
              </a:spcBef>
            </a:pPr>
            <a:r>
              <a:rPr lang="en-US" sz="2700" dirty="0">
                <a:solidFill>
                  <a:prstClr val="black"/>
                </a:solidFill>
                <a:latin typeface="Calibri Light" panose="020F0302020204030204"/>
              </a:rPr>
              <a:t>Experimental setup is low-cost and simple</a:t>
            </a:r>
          </a:p>
        </p:txBody>
      </p:sp>
    </p:spTree>
    <p:extLst>
      <p:ext uri="{BB962C8B-B14F-4D97-AF65-F5344CB8AC3E}">
        <p14:creationId xmlns:p14="http://schemas.microsoft.com/office/powerpoint/2010/main" val="1345081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Content Placeholder 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1593" y="1171363"/>
            <a:ext cx="2636243" cy="250179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110062" y="1591374"/>
            <a:ext cx="4059944" cy="28286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hq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5770" y="1663567"/>
            <a:ext cx="943567" cy="86165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157061" y="2306653"/>
            <a:ext cx="111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12 min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hq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4940" y="2547151"/>
            <a:ext cx="954397" cy="865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3129245" y="3195397"/>
            <a:ext cx="787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35 min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 cstate="hq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4940" y="3439636"/>
            <a:ext cx="954397" cy="86017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3134020" y="4051345"/>
            <a:ext cx="1039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55 min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520"/>
          <a:stretch/>
        </p:blipFill>
        <p:spPr>
          <a:xfrm>
            <a:off x="4150023" y="1672322"/>
            <a:ext cx="2916074" cy="177699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044656" y="3439636"/>
            <a:ext cx="202144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Wong</a:t>
            </a:r>
            <a:r>
              <a:rPr lang="en-US" sz="135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, et al. </a:t>
            </a:r>
            <a:r>
              <a:rPr lang="en-US" sz="1350" i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Anal. Chem. </a:t>
            </a:r>
            <a:r>
              <a:rPr lang="en-US" sz="135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2011,</a:t>
            </a:r>
            <a:r>
              <a:rPr lang="en-US" sz="135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 </a:t>
            </a:r>
            <a:r>
              <a:rPr lang="en-US" sz="1350" i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83</a:t>
            </a:r>
            <a:r>
              <a:rPr lang="en-US" sz="135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 (6), 1871-1873.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251135" y="4502362"/>
            <a:ext cx="3693733" cy="61186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Step #2)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Allow water to evaporate, harnessing the coffee ring effect</a:t>
            </a:r>
          </a:p>
        </p:txBody>
      </p:sp>
    </p:spTree>
    <p:extLst>
      <p:ext uri="{BB962C8B-B14F-4D97-AF65-F5344CB8AC3E}">
        <p14:creationId xmlns:p14="http://schemas.microsoft.com/office/powerpoint/2010/main" val="319651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 txBox="1">
            <a:spLocks/>
          </p:cNvSpPr>
          <p:nvPr/>
        </p:nvSpPr>
        <p:spPr>
          <a:xfrm>
            <a:off x="5578813" y="5232721"/>
            <a:ext cx="3174775" cy="42894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Step #3)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Image residue with cell phone thru jeweler’s loupe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076"/>
          <a:stretch/>
        </p:blipFill>
        <p:spPr>
          <a:xfrm>
            <a:off x="7330396" y="2201777"/>
            <a:ext cx="1303020" cy="1729237"/>
          </a:xfrm>
          <a:prstGeom prst="rect">
            <a:avLst/>
          </a:prstGeom>
        </p:spPr>
      </p:pic>
      <p:pic>
        <p:nvPicPr>
          <p:cNvPr id="1028" name="Picture 4" descr=" 9 o• 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0396" y="4018620"/>
            <a:ext cx="1303020" cy="11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Content Placeholder 3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1593" y="1171363"/>
            <a:ext cx="2636243" cy="250179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310187" y="3982159"/>
            <a:ext cx="130088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b="1" dirty="0">
                <a:solidFill>
                  <a:prstClr val="white"/>
                </a:solidFill>
                <a:latin typeface="Calibri" panose="020F0502020204030204"/>
              </a:rPr>
              <a:t>MSU tap water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10062" y="1591374"/>
            <a:ext cx="4059944" cy="28286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 cstate="hq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5770" y="1663567"/>
            <a:ext cx="943567" cy="86165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157061" y="2306653"/>
            <a:ext cx="111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12 min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 cstate="hqprint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4940" y="2547151"/>
            <a:ext cx="954397" cy="865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3129245" y="3195397"/>
            <a:ext cx="787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35 min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2" cstate="hqprint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4940" y="3439636"/>
            <a:ext cx="954397" cy="86017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3134020" y="4051345"/>
            <a:ext cx="1039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55 min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520"/>
          <a:stretch/>
        </p:blipFill>
        <p:spPr>
          <a:xfrm>
            <a:off x="4150023" y="1672322"/>
            <a:ext cx="2916074" cy="177699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044656" y="3439636"/>
            <a:ext cx="202144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Wong</a:t>
            </a:r>
            <a:r>
              <a:rPr lang="en-US" sz="135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, et al. </a:t>
            </a:r>
            <a:r>
              <a:rPr lang="en-US" sz="1350" i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Anal. Chem. </a:t>
            </a:r>
            <a:r>
              <a:rPr lang="en-US" sz="135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2011,</a:t>
            </a:r>
            <a:r>
              <a:rPr lang="en-US" sz="135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 </a:t>
            </a:r>
            <a:r>
              <a:rPr lang="en-US" sz="1350" i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83</a:t>
            </a:r>
            <a:r>
              <a:rPr lang="en-US" sz="135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 (6), 1871-1873.</a:t>
            </a:r>
          </a:p>
        </p:txBody>
      </p:sp>
    </p:spTree>
    <p:extLst>
      <p:ext uri="{BB962C8B-B14F-4D97-AF65-F5344CB8AC3E}">
        <p14:creationId xmlns:p14="http://schemas.microsoft.com/office/powerpoint/2010/main" val="92343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3755" y="4297021"/>
            <a:ext cx="1630448" cy="20863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47570" y="3188970"/>
            <a:ext cx="1771256" cy="9601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flipH="1">
            <a:off x="1898073" y="1449611"/>
            <a:ext cx="1305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East Lansing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8475" y="1697261"/>
            <a:ext cx="1300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MSU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260822" y="1430559"/>
            <a:ext cx="1302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MSU + ion exchange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940476" y="3342476"/>
            <a:ext cx="1303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Lansing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23451" y="4911205"/>
            <a:ext cx="1303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Detroit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28" name="Picture 4" descr=" 9 o• 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614" y="2071606"/>
            <a:ext cx="1303020" cy="11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س 9 o• 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4280" y="3652164"/>
            <a:ext cx="1303020" cy="11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س 9 o• 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899" y="2071606"/>
            <a:ext cx="1303020" cy="11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س 9 o• 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7184" y="2071606"/>
            <a:ext cx="1303020" cy="11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س 910 &#10;&quot; . ٠ 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614" y="5220202"/>
            <a:ext cx="1303020" cy="11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춘딯t및4&amp;;i,寸&amp;V!1卜•$1툷凸 &#10;\부G띩를들1수?`?11밯 &#10;월” &#10;0.5 mm 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137" y="5219713"/>
            <a:ext cx="1304163" cy="111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1838941" y="4909335"/>
            <a:ext cx="1303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Flint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8" descr="ш 9'0 &#10;„ум;7$- 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614" y="3651674"/>
            <a:ext cx="1304163" cy="111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356394" y="3342476"/>
            <a:ext cx="1552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Kalamazoo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122" name="Picture 2" descr="س 9 o• 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0469" y="3651674"/>
            <a:ext cx="1304163" cy="111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س '9 O 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803" y="5219713"/>
            <a:ext cx="1304163" cy="111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4567156" y="3342476"/>
            <a:ext cx="1300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Allegan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34802" y="4909335"/>
            <a:ext cx="1300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Holland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126" name="Picture 6" descr="س 9 o• 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0469" y="5219713"/>
            <a:ext cx="1304163" cy="111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4543653" y="4909335"/>
            <a:ext cx="1508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Grand Rapids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109228" y="3332309"/>
            <a:ext cx="1552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Williamston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469" y="2071116"/>
            <a:ext cx="1304163" cy="1117854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583065" y="1721459"/>
            <a:ext cx="1302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Durand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0" y="259012"/>
            <a:ext cx="7715250" cy="8921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0"/>
              </a:spcBef>
            </a:pPr>
            <a:r>
              <a:rPr lang="en-US" sz="2700" dirty="0">
                <a:solidFill>
                  <a:prstClr val="black"/>
                </a:solidFill>
                <a:latin typeface="Calibri Light" panose="020F0302020204030204"/>
              </a:rPr>
              <a:t>The coffee-ring residue pattern of every tap water sample is unique. </a:t>
            </a:r>
          </a:p>
        </p:txBody>
      </p:sp>
      <p:pic>
        <p:nvPicPr>
          <p:cNvPr id="2050" name="Picture 2" descr="س 9 o• &#10;٠&quot; 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3497" y="3645731"/>
            <a:ext cx="1303592" cy="111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B17C06-C0E0-5C4A-B786-21E67EF1A0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54647" y="4599339"/>
            <a:ext cx="828021" cy="13716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EBDBD46-9412-5E40-B7B0-AC24D356863A}"/>
              </a:ext>
            </a:extLst>
          </p:cNvPr>
          <p:cNvSpPr/>
          <p:nvPr/>
        </p:nvSpPr>
        <p:spPr>
          <a:xfrm>
            <a:off x="7089806" y="5964467"/>
            <a:ext cx="966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/>
                </a:solidFill>
                <a:latin typeface="Arial" charset="0"/>
              </a:rPr>
              <a:t>Xiaoyan Li</a:t>
            </a:r>
          </a:p>
          <a:p>
            <a:pPr algn="ctr" defTabSz="685800"/>
            <a:r>
              <a:rPr lang="en-US" sz="900" dirty="0">
                <a:solidFill>
                  <a:srgbClr val="000000"/>
                </a:solidFill>
                <a:latin typeface="PT Sans" charset="-52"/>
              </a:rPr>
              <a:t>PhD Student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39D45E5-50A2-464A-8824-726EAEA4377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828" y="4592867"/>
            <a:ext cx="934003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57C8031-2417-7746-9A85-C6F1F91DEF37}"/>
              </a:ext>
            </a:extLst>
          </p:cNvPr>
          <p:cNvSpPr txBox="1"/>
          <p:nvPr/>
        </p:nvSpPr>
        <p:spPr>
          <a:xfrm>
            <a:off x="8031185" y="5950874"/>
            <a:ext cx="1108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Arial" charset="0"/>
              </a:rPr>
              <a:t>Alyssa Sanderson</a:t>
            </a:r>
          </a:p>
          <a:p>
            <a:pPr algn="ctr" defTabSz="685800"/>
            <a:r>
              <a:rPr lang="en-US" sz="900" dirty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  <a:t>Undergraduate Researcher</a:t>
            </a:r>
          </a:p>
        </p:txBody>
      </p:sp>
    </p:spTree>
    <p:extLst>
      <p:ext uri="{BB962C8B-B14F-4D97-AF65-F5344CB8AC3E}">
        <p14:creationId xmlns:p14="http://schemas.microsoft.com/office/powerpoint/2010/main" val="7104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F260F-FB47-9A43-B562-B7DB32309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8750"/>
            <a:ext cx="7886700" cy="4038600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Student water testing</a:t>
            </a:r>
          </a:p>
          <a:p>
            <a:r>
              <a:rPr lang="en-US" dirty="0"/>
              <a:t>Research in development of an open source tool</a:t>
            </a:r>
          </a:p>
        </p:txBody>
      </p:sp>
    </p:spTree>
    <p:extLst>
      <p:ext uri="{BB962C8B-B14F-4D97-AF65-F5344CB8AC3E}">
        <p14:creationId xmlns:p14="http://schemas.microsoft.com/office/powerpoint/2010/main" val="3473958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3755" y="4297021"/>
            <a:ext cx="1630448" cy="20863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47570" y="3188970"/>
            <a:ext cx="1771256" cy="960120"/>
          </a:xfrm>
          <a:prstGeom prst="rect">
            <a:avLst/>
          </a:prstGeom>
        </p:spPr>
      </p:pic>
      <p:sp>
        <p:nvSpPr>
          <p:cNvPr id="28" name="Subtitle 2"/>
          <p:cNvSpPr txBox="1">
            <a:spLocks/>
          </p:cNvSpPr>
          <p:nvPr/>
        </p:nvSpPr>
        <p:spPr>
          <a:xfrm>
            <a:off x="548640" y="857250"/>
            <a:ext cx="7447788" cy="8921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lnSpc>
                <a:spcPct val="100000"/>
              </a:lnSpc>
              <a:spcBef>
                <a:spcPts val="0"/>
              </a:spcBef>
            </a:pPr>
            <a:r>
              <a:rPr lang="en-US" sz="2700" dirty="0">
                <a:solidFill>
                  <a:prstClr val="black"/>
                </a:solidFill>
                <a:latin typeface="Calibri Light" panose="020F0302020204030204"/>
              </a:rPr>
              <a:t>The residue pattern from each tap water sample is reproducible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57" y="1933204"/>
            <a:ext cx="8066027" cy="3957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027E70-A62F-7B4D-BC78-E2941E2DF00E}"/>
              </a:ext>
            </a:extLst>
          </p:cNvPr>
          <p:cNvSpPr/>
          <p:nvPr/>
        </p:nvSpPr>
        <p:spPr>
          <a:xfrm>
            <a:off x="6804055" y="6557918"/>
            <a:ext cx="238474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/>
                </a:solidFill>
                <a:latin typeface="Arial" charset="0"/>
              </a:rPr>
              <a:t>X. Li, A. </a:t>
            </a:r>
            <a:r>
              <a:rPr lang="en-US" sz="1350" dirty="0">
                <a:solidFill>
                  <a:prstClr val="black"/>
                </a:solidFill>
                <a:latin typeface="Arial" charset="0"/>
              </a:rPr>
              <a:t>Sanderson, R. Lahr</a:t>
            </a:r>
          </a:p>
        </p:txBody>
      </p:sp>
    </p:spTree>
    <p:extLst>
      <p:ext uri="{BB962C8B-B14F-4D97-AF65-F5344CB8AC3E}">
        <p14:creationId xmlns:p14="http://schemas.microsoft.com/office/powerpoint/2010/main" val="1553328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21089"/>
            <a:ext cx="8842248" cy="54969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Residue patterns are sensitive to spikes of 1 ppm Cu or 0.3 ppm 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44B48-4532-400C-9267-1C65344B1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5" y="1510880"/>
            <a:ext cx="1853501" cy="1588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6A0425-3A81-4CE3-AF06-24FD02CC8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466" y="1510881"/>
            <a:ext cx="1853501" cy="1588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0EE17-C1BA-401B-9D31-6618B06D7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6" y="1510880"/>
            <a:ext cx="1853501" cy="1588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989B2-7C6E-489C-A27F-836131E86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8" y="4411722"/>
            <a:ext cx="1862699" cy="1596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9E614-3024-49EF-8031-B7AD1DCA7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62" y="4470112"/>
            <a:ext cx="1844564" cy="1581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A4ADA-6A7D-433C-845D-018B33195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98" y="4506316"/>
            <a:ext cx="1853501" cy="1588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80271-27A3-4A93-9025-AD6050ACC9F6}"/>
              </a:ext>
            </a:extLst>
          </p:cNvPr>
          <p:cNvSpPr txBox="1"/>
          <p:nvPr/>
        </p:nvSpPr>
        <p:spPr>
          <a:xfrm>
            <a:off x="340904" y="3047772"/>
            <a:ext cx="20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Allegan Tap Water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F1A76-8BD2-478D-A923-644E6D2B59F9}"/>
              </a:ext>
            </a:extLst>
          </p:cNvPr>
          <p:cNvSpPr txBox="1"/>
          <p:nvPr/>
        </p:nvSpPr>
        <p:spPr>
          <a:xfrm>
            <a:off x="2457376" y="3036126"/>
            <a:ext cx="249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Allegan 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Tap +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 ppm Cu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99FEE2-6551-4859-AF01-C360F619E6FD}"/>
              </a:ext>
            </a:extLst>
          </p:cNvPr>
          <p:cNvSpPr txBox="1"/>
          <p:nvPr/>
        </p:nvSpPr>
        <p:spPr>
          <a:xfrm>
            <a:off x="4964018" y="3047772"/>
            <a:ext cx="260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Allegan 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Tap +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0.3 ppm Fe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FD2087-E38D-4519-A12A-9E00F9D665BA}"/>
              </a:ext>
            </a:extLst>
          </p:cNvPr>
          <p:cNvSpPr txBox="1"/>
          <p:nvPr/>
        </p:nvSpPr>
        <p:spPr>
          <a:xfrm>
            <a:off x="301752" y="5953457"/>
            <a:ext cx="207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MSU Tap Water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F419A-B762-4A2A-9286-424B9303DC17}"/>
              </a:ext>
            </a:extLst>
          </p:cNvPr>
          <p:cNvSpPr txBox="1"/>
          <p:nvPr/>
        </p:nvSpPr>
        <p:spPr>
          <a:xfrm>
            <a:off x="2535047" y="5994188"/>
            <a:ext cx="218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MSU Tap + 1 ppm Cu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83C35-BB53-4CD9-8D5A-954CE95F3A01}"/>
              </a:ext>
            </a:extLst>
          </p:cNvPr>
          <p:cNvSpPr txBox="1"/>
          <p:nvPr/>
        </p:nvSpPr>
        <p:spPr>
          <a:xfrm>
            <a:off x="4899967" y="6040167"/>
            <a:ext cx="233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MSU 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Tap +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0.3 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ppm Fe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B0A333-3BA6-874D-9DF0-88E3A3C1D136}"/>
              </a:ext>
            </a:extLst>
          </p:cNvPr>
          <p:cNvSpPr/>
          <p:nvPr/>
        </p:nvSpPr>
        <p:spPr>
          <a:xfrm>
            <a:off x="6804055" y="6557918"/>
            <a:ext cx="238474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/>
                </a:solidFill>
                <a:latin typeface="Arial" charset="0"/>
              </a:rPr>
              <a:t>X. Li, A. </a:t>
            </a:r>
            <a:r>
              <a:rPr lang="en-US" sz="1350" dirty="0">
                <a:solidFill>
                  <a:prstClr val="black"/>
                </a:solidFill>
                <a:latin typeface="Arial" charset="0"/>
              </a:rPr>
              <a:t>Sanderson, R. Lahr</a:t>
            </a:r>
          </a:p>
        </p:txBody>
      </p:sp>
    </p:spTree>
    <p:extLst>
      <p:ext uri="{BB962C8B-B14F-4D97-AF65-F5344CB8AC3E}">
        <p14:creationId xmlns:p14="http://schemas.microsoft.com/office/powerpoint/2010/main" val="15866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58" y="120315"/>
            <a:ext cx="9022842" cy="994172"/>
          </a:xfrm>
        </p:spPr>
        <p:txBody>
          <a:bodyPr/>
          <a:lstStyle/>
          <a:p>
            <a:r>
              <a:rPr lang="en-US" dirty="0"/>
              <a:t>What water constituents control residue patterns?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896947"/>
              </p:ext>
            </p:extLst>
          </p:nvPr>
        </p:nvGraphicFramePr>
        <p:xfrm>
          <a:off x="0" y="911270"/>
          <a:ext cx="9144000" cy="448056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92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9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 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Tap water MCL, action level (AL), or range to test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Calcium, magnesium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0.5-240 ppm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Sodium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0.5-450 ppm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Carbonate/bicarbonate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12-384 ppm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Chloride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250 mg/L (secondary MCL)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Sulfate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250 mg/L (secondary MCL)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Potassium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0.1-8.0 ppm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Nitrate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10 mg N /L (primary MCL)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Phosphate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0.5-5 ppm (added for corrosion</a:t>
                      </a:r>
                      <a:r>
                        <a:rPr lang="en-US" sz="2100" baseline="0" dirty="0">
                          <a:effectLst/>
                        </a:rPr>
                        <a:t> control)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Zinc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5 mg/L (secondary MCL)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Copper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1.0 mg/L (secondary MCL), 1.3 mg/L (AL)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Iron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0.3 mg/L (secondary MCL)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Dissolved organic carbon</a:t>
                      </a: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0.1-5.4 mg C/L</a:t>
                      </a:r>
                    </a:p>
                  </a:txBody>
                  <a:tcPr marL="51435" marR="51435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46386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Lead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15 </a:t>
                      </a:r>
                      <a:r>
                        <a:rPr lang="en-US" sz="2100" dirty="0" err="1">
                          <a:effectLst/>
                        </a:rPr>
                        <a:t>ug</a:t>
                      </a:r>
                      <a:r>
                        <a:rPr lang="en-US" sz="2100" dirty="0">
                          <a:effectLst/>
                        </a:rPr>
                        <a:t>/L (AL)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1435" marR="5143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Picture 4" descr=" 9 o• ">
            <a:extLst>
              <a:ext uri="{FF2B5EF4-FFF2-40B4-BE49-F238E27FC236}">
                <a16:creationId xmlns:a16="http://schemas.microsoft.com/office/drawing/2014/main" id="{3509E08E-0C80-2B48-A0C8-A711291AB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699" y="5565107"/>
            <a:ext cx="1301495" cy="111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س 9 o• ">
            <a:extLst>
              <a:ext uri="{FF2B5EF4-FFF2-40B4-BE49-F238E27FC236}">
                <a16:creationId xmlns:a16="http://schemas.microsoft.com/office/drawing/2014/main" id="{44525957-EEE8-6247-B61D-AF471133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3940" y="5565107"/>
            <a:ext cx="1301495" cy="111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س 9 o• ">
            <a:extLst>
              <a:ext uri="{FF2B5EF4-FFF2-40B4-BE49-F238E27FC236}">
                <a16:creationId xmlns:a16="http://schemas.microsoft.com/office/drawing/2014/main" id="{7452607E-AB50-8F4B-A509-5EA718FF3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0579" y="5565107"/>
            <a:ext cx="1301495" cy="111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37640-3A0A-EF49-9D43-602094F76F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218" y="5565107"/>
            <a:ext cx="1301496" cy="1115568"/>
          </a:xfrm>
          <a:prstGeom prst="rect">
            <a:avLst/>
          </a:prstGeom>
        </p:spPr>
      </p:pic>
      <p:pic>
        <p:nvPicPr>
          <p:cNvPr id="8" name="Picture 6" descr="س 9 o• ">
            <a:extLst>
              <a:ext uri="{FF2B5EF4-FFF2-40B4-BE49-F238E27FC236}">
                <a16:creationId xmlns:a16="http://schemas.microsoft.com/office/drawing/2014/main" id="{4B143B9F-C606-474B-8781-FD97315B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3198" y="5565107"/>
            <a:ext cx="1301495" cy="111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ш 9'0 &#10;„ум;7$- ">
            <a:extLst>
              <a:ext uri="{FF2B5EF4-FFF2-40B4-BE49-F238E27FC236}">
                <a16:creationId xmlns:a16="http://schemas.microsoft.com/office/drawing/2014/main" id="{6CDA0AC5-B660-6F44-A1B4-2C8DADE5F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3858" y="5565107"/>
            <a:ext cx="1301496" cy="111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س 9 o• ">
            <a:extLst>
              <a:ext uri="{FF2B5EF4-FFF2-40B4-BE49-F238E27FC236}">
                <a16:creationId xmlns:a16="http://schemas.microsoft.com/office/drawing/2014/main" id="{B9391709-6EC4-2141-812D-7F4472D72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2537" y="5565107"/>
            <a:ext cx="1301496" cy="111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79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156" y="1426845"/>
            <a:ext cx="6847351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Residue patterns are sensitive to concentration of iron.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84" t="37383" r="1178"/>
          <a:stretch/>
        </p:blipFill>
        <p:spPr>
          <a:xfrm>
            <a:off x="1351806" y="3630744"/>
            <a:ext cx="6089905" cy="141234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33444" y="3328264"/>
            <a:ext cx="40974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>
                <a:solidFill>
                  <a:srgbClr val="70AD47">
                    <a:lumMod val="75000"/>
                  </a:srgbClr>
                </a:solidFill>
                <a:latin typeface="Calibri" panose="020F0502020204030204"/>
              </a:rPr>
              <a:t>Yellow particles at outer edge</a:t>
            </a:r>
            <a:endParaRPr lang="en-US" sz="1350" b="1" dirty="0">
              <a:solidFill>
                <a:srgbClr val="70AD47">
                  <a:lumMod val="75000"/>
                </a:srgbClr>
              </a:solidFill>
              <a:latin typeface="Calibri" panose="020F0502020204030204"/>
            </a:endParaRPr>
          </a:p>
          <a:p>
            <a:pPr defTabSz="685800"/>
            <a:endParaRPr lang="en-US" sz="1350" b="1" dirty="0">
              <a:solidFill>
                <a:srgbClr val="70AD47">
                  <a:lumMod val="75000"/>
                </a:srgbClr>
              </a:solidFill>
              <a:latin typeface="Calibri" panose="020F0502020204030204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5445814" y="3813011"/>
            <a:ext cx="40100" cy="285225"/>
          </a:xfrm>
          <a:prstGeom prst="straightConnector1">
            <a:avLst/>
          </a:prstGeom>
          <a:ln>
            <a:solidFill>
              <a:srgbClr val="92D050"/>
            </a:solidFill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188379" y="3813012"/>
            <a:ext cx="182301" cy="148552"/>
          </a:xfrm>
          <a:prstGeom prst="straightConnector1">
            <a:avLst/>
          </a:prstGeom>
          <a:ln>
            <a:solidFill>
              <a:srgbClr val="92D050"/>
            </a:solidFill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3526" y="4717110"/>
            <a:ext cx="294702" cy="171118"/>
          </a:xfrm>
          <a:prstGeom prst="straightConnector1">
            <a:avLst/>
          </a:prstGeom>
          <a:ln>
            <a:solidFill>
              <a:srgbClr val="92D050"/>
            </a:solidFill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351806" y="5001164"/>
          <a:ext cx="6089904" cy="342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2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2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2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 ppm</a:t>
                      </a:r>
                      <a:r>
                        <a:rPr lang="en-US" sz="1800" baseline="0" dirty="0"/>
                        <a:t> Fe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 ppm</a:t>
                      </a:r>
                      <a:r>
                        <a:rPr lang="en-US" sz="1800" baseline="0" dirty="0"/>
                        <a:t> Fe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0.6 ppm Fe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1.2 ppm Fe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146067" y="2459960"/>
            <a:ext cx="81501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Synthetic fresh moderately hard water:    96 ppm NaHCO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, 60 ppm CaSO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defTabSz="685800"/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				       	       60 ppm MgSO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, 4 ppm </a:t>
            </a:r>
            <a:r>
              <a:rPr lang="en-US" i="1" dirty="0" err="1">
                <a:solidFill>
                  <a:prstClr val="black"/>
                </a:solidFill>
                <a:latin typeface="Calibri" panose="020F0502020204030204"/>
              </a:rPr>
              <a:t>KCl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D82034-EB6C-7E45-AC35-812031BE2F1D}"/>
              </a:ext>
            </a:extLst>
          </p:cNvPr>
          <p:cNvSpPr/>
          <p:nvPr/>
        </p:nvSpPr>
        <p:spPr>
          <a:xfrm>
            <a:off x="6804055" y="6557918"/>
            <a:ext cx="238474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/>
                </a:solidFill>
                <a:latin typeface="Arial" charset="0"/>
              </a:rPr>
              <a:t>X. Li, </a:t>
            </a:r>
            <a:r>
              <a:rPr lang="en-US" sz="1350" dirty="0">
                <a:solidFill>
                  <a:prstClr val="black"/>
                </a:solidFill>
                <a:latin typeface="Arial" charset="0"/>
              </a:rPr>
              <a:t>R. Lahr</a:t>
            </a:r>
          </a:p>
        </p:txBody>
      </p:sp>
    </p:spTree>
    <p:extLst>
      <p:ext uri="{BB962C8B-B14F-4D97-AF65-F5344CB8AC3E}">
        <p14:creationId xmlns:p14="http://schemas.microsoft.com/office/powerpoint/2010/main" val="2510163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B52E8993-F826-4549-84EB-F917CF300588}"/>
              </a:ext>
            </a:extLst>
          </p:cNvPr>
          <p:cNvSpPr/>
          <p:nvPr/>
        </p:nvSpPr>
        <p:spPr>
          <a:xfrm>
            <a:off x="0" y="4070450"/>
            <a:ext cx="3944803" cy="2787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37DBDE-585B-AD4C-8717-A824983AEBE3}"/>
              </a:ext>
            </a:extLst>
          </p:cNvPr>
          <p:cNvSpPr/>
          <p:nvPr/>
        </p:nvSpPr>
        <p:spPr>
          <a:xfrm>
            <a:off x="1376283" y="1161075"/>
            <a:ext cx="7736721" cy="274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2A013-826B-E74F-AD0F-5CCA1938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9" y="1610255"/>
            <a:ext cx="1022647" cy="1022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44F58A-A4C7-1547-9A3D-F761E583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099" y="1591149"/>
            <a:ext cx="1041753" cy="1041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589098-D961-5B48-81AD-C31DB850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476" y="1591148"/>
            <a:ext cx="1041754" cy="1041754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795D86A-5C1B-3B41-A58C-ED70B2A4C3AB}"/>
              </a:ext>
            </a:extLst>
          </p:cNvPr>
          <p:cNvSpPr/>
          <p:nvPr/>
        </p:nvSpPr>
        <p:spPr>
          <a:xfrm>
            <a:off x="278586" y="2635922"/>
            <a:ext cx="1043885" cy="1100256"/>
          </a:xfrm>
          <a:custGeom>
            <a:avLst/>
            <a:gdLst>
              <a:gd name="connsiteX0" fmla="*/ 0 w 1043885"/>
              <a:gd name="connsiteY0" fmla="*/ 91134 h 911340"/>
              <a:gd name="connsiteX1" fmla="*/ 91134 w 1043885"/>
              <a:gd name="connsiteY1" fmla="*/ 0 h 911340"/>
              <a:gd name="connsiteX2" fmla="*/ 952751 w 1043885"/>
              <a:gd name="connsiteY2" fmla="*/ 0 h 911340"/>
              <a:gd name="connsiteX3" fmla="*/ 1043885 w 1043885"/>
              <a:gd name="connsiteY3" fmla="*/ 91134 h 911340"/>
              <a:gd name="connsiteX4" fmla="*/ 1043885 w 1043885"/>
              <a:gd name="connsiteY4" fmla="*/ 820206 h 911340"/>
              <a:gd name="connsiteX5" fmla="*/ 952751 w 1043885"/>
              <a:gd name="connsiteY5" fmla="*/ 911340 h 911340"/>
              <a:gd name="connsiteX6" fmla="*/ 91134 w 1043885"/>
              <a:gd name="connsiteY6" fmla="*/ 911340 h 911340"/>
              <a:gd name="connsiteX7" fmla="*/ 0 w 1043885"/>
              <a:gd name="connsiteY7" fmla="*/ 820206 h 911340"/>
              <a:gd name="connsiteX8" fmla="*/ 0 w 1043885"/>
              <a:gd name="connsiteY8" fmla="*/ 91134 h 91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911340">
                <a:moveTo>
                  <a:pt x="0" y="91134"/>
                </a:moveTo>
                <a:cubicBezTo>
                  <a:pt x="0" y="40802"/>
                  <a:pt x="40802" y="0"/>
                  <a:pt x="91134" y="0"/>
                </a:cubicBezTo>
                <a:lnTo>
                  <a:pt x="952751" y="0"/>
                </a:lnTo>
                <a:cubicBezTo>
                  <a:pt x="1003083" y="0"/>
                  <a:pt x="1043885" y="40802"/>
                  <a:pt x="1043885" y="91134"/>
                </a:cubicBezTo>
                <a:lnTo>
                  <a:pt x="1043885" y="820206"/>
                </a:lnTo>
                <a:cubicBezTo>
                  <a:pt x="1043885" y="870538"/>
                  <a:pt x="1003083" y="911340"/>
                  <a:pt x="952751" y="911340"/>
                </a:cubicBezTo>
                <a:lnTo>
                  <a:pt x="91134" y="911340"/>
                </a:lnTo>
                <a:cubicBezTo>
                  <a:pt x="40802" y="911340"/>
                  <a:pt x="0" y="870538"/>
                  <a:pt x="0" y="820206"/>
                </a:cubicBezTo>
                <a:lnTo>
                  <a:pt x="0" y="911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35712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kern="1200" dirty="0"/>
              <a:t>Original</a:t>
            </a:r>
            <a:r>
              <a:rPr lang="zh-CN" altLang="en-US" sz="1400" kern="1200" dirty="0"/>
              <a:t> </a:t>
            </a:r>
            <a:r>
              <a:rPr lang="en-US" altLang="zh-CN" sz="1400" kern="1200" dirty="0"/>
              <a:t>RGB</a:t>
            </a:r>
            <a:r>
              <a:rPr lang="zh-CN" altLang="en-US" sz="1400" kern="1200" dirty="0"/>
              <a:t> </a:t>
            </a:r>
            <a:r>
              <a:rPr lang="en-US" altLang="zh-CN" sz="1400" kern="1200" dirty="0"/>
              <a:t>images      </a:t>
            </a:r>
            <a:endParaRPr lang="en-US" sz="1400" kern="12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E141031-EC35-3F48-AA26-F46658F27296}"/>
              </a:ext>
            </a:extLst>
          </p:cNvPr>
          <p:cNvSpPr/>
          <p:nvPr/>
        </p:nvSpPr>
        <p:spPr>
          <a:xfrm>
            <a:off x="1205608" y="2985087"/>
            <a:ext cx="1000073" cy="502620"/>
          </a:xfrm>
          <a:custGeom>
            <a:avLst/>
            <a:gdLst>
              <a:gd name="connsiteX0" fmla="*/ 0 w 1000073"/>
              <a:gd name="connsiteY0" fmla="*/ 50262 h 502620"/>
              <a:gd name="connsiteX1" fmla="*/ 50262 w 1000073"/>
              <a:gd name="connsiteY1" fmla="*/ 0 h 502620"/>
              <a:gd name="connsiteX2" fmla="*/ 949811 w 1000073"/>
              <a:gd name="connsiteY2" fmla="*/ 0 h 502620"/>
              <a:gd name="connsiteX3" fmla="*/ 1000073 w 1000073"/>
              <a:gd name="connsiteY3" fmla="*/ 50262 h 502620"/>
              <a:gd name="connsiteX4" fmla="*/ 1000073 w 1000073"/>
              <a:gd name="connsiteY4" fmla="*/ 452358 h 502620"/>
              <a:gd name="connsiteX5" fmla="*/ 949811 w 1000073"/>
              <a:gd name="connsiteY5" fmla="*/ 502620 h 502620"/>
              <a:gd name="connsiteX6" fmla="*/ 50262 w 1000073"/>
              <a:gd name="connsiteY6" fmla="*/ 502620 h 502620"/>
              <a:gd name="connsiteX7" fmla="*/ 0 w 1000073"/>
              <a:gd name="connsiteY7" fmla="*/ 452358 h 502620"/>
              <a:gd name="connsiteX8" fmla="*/ 0 w 1000073"/>
              <a:gd name="connsiteY8" fmla="*/ 50262 h 50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73" h="502620">
                <a:moveTo>
                  <a:pt x="0" y="50262"/>
                </a:moveTo>
                <a:cubicBezTo>
                  <a:pt x="0" y="22503"/>
                  <a:pt x="22503" y="0"/>
                  <a:pt x="50262" y="0"/>
                </a:cubicBezTo>
                <a:lnTo>
                  <a:pt x="949811" y="0"/>
                </a:lnTo>
                <a:cubicBezTo>
                  <a:pt x="977570" y="0"/>
                  <a:pt x="1000073" y="22503"/>
                  <a:pt x="1000073" y="50262"/>
                </a:cubicBezTo>
                <a:lnTo>
                  <a:pt x="1000073" y="452358"/>
                </a:lnTo>
                <a:cubicBezTo>
                  <a:pt x="1000073" y="480117"/>
                  <a:pt x="977570" y="502620"/>
                  <a:pt x="949811" y="502620"/>
                </a:cubicBezTo>
                <a:lnTo>
                  <a:pt x="50262" y="502620"/>
                </a:lnTo>
                <a:cubicBezTo>
                  <a:pt x="22503" y="502620"/>
                  <a:pt x="0" y="480117"/>
                  <a:pt x="0" y="452358"/>
                </a:cubicBezTo>
                <a:lnTo>
                  <a:pt x="0" y="5026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89" tIns="114289" rIns="114289" bIns="114289" numCol="1" spcCol="1270" anchor="t" anchorCtr="0">
            <a:noAutofit/>
          </a:bodyPr>
          <a:lstStyle/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en-US" altLang="zh-CN" sz="1400" kern="1200" dirty="0" err="1">
                <a:solidFill>
                  <a:schemeClr val="accent1">
                    <a:lumMod val="75000"/>
                  </a:schemeClr>
                </a:solidFill>
              </a:rPr>
              <a:t>Matlab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en-US" altLang="zh-CN" sz="1400" kern="1200" dirty="0">
                <a:solidFill>
                  <a:schemeClr val="accent1">
                    <a:lumMod val="75000"/>
                  </a:schemeClr>
                </a:solidFill>
              </a:rPr>
              <a:t>im2bw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en-US" altLang="zh-CN" sz="1400" kern="1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46DCD4E-CBFC-E941-89A8-780CC4E91D63}"/>
              </a:ext>
            </a:extLst>
          </p:cNvPr>
          <p:cNvSpPr/>
          <p:nvPr/>
        </p:nvSpPr>
        <p:spPr>
          <a:xfrm rot="50938">
            <a:off x="1472296" y="2849677"/>
            <a:ext cx="457200" cy="259643"/>
          </a:xfrm>
          <a:custGeom>
            <a:avLst/>
            <a:gdLst>
              <a:gd name="connsiteX0" fmla="*/ 0 w 317718"/>
              <a:gd name="connsiteY0" fmla="*/ 51929 h 259643"/>
              <a:gd name="connsiteX1" fmla="*/ 187897 w 317718"/>
              <a:gd name="connsiteY1" fmla="*/ 51929 h 259643"/>
              <a:gd name="connsiteX2" fmla="*/ 187897 w 317718"/>
              <a:gd name="connsiteY2" fmla="*/ 0 h 259643"/>
              <a:gd name="connsiteX3" fmla="*/ 317718 w 317718"/>
              <a:gd name="connsiteY3" fmla="*/ 129822 h 259643"/>
              <a:gd name="connsiteX4" fmla="*/ 187897 w 317718"/>
              <a:gd name="connsiteY4" fmla="*/ 259643 h 259643"/>
              <a:gd name="connsiteX5" fmla="*/ 187897 w 317718"/>
              <a:gd name="connsiteY5" fmla="*/ 207714 h 259643"/>
              <a:gd name="connsiteX6" fmla="*/ 0 w 317718"/>
              <a:gd name="connsiteY6" fmla="*/ 207714 h 259643"/>
              <a:gd name="connsiteX7" fmla="*/ 0 w 317718"/>
              <a:gd name="connsiteY7" fmla="*/ 51929 h 25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718" h="259643">
                <a:moveTo>
                  <a:pt x="0" y="51929"/>
                </a:moveTo>
                <a:lnTo>
                  <a:pt x="187897" y="51929"/>
                </a:lnTo>
                <a:lnTo>
                  <a:pt x="187897" y="0"/>
                </a:lnTo>
                <a:lnTo>
                  <a:pt x="317718" y="129822"/>
                </a:lnTo>
                <a:lnTo>
                  <a:pt x="187897" y="259643"/>
                </a:lnTo>
                <a:lnTo>
                  <a:pt x="187897" y="207714"/>
                </a:lnTo>
                <a:lnTo>
                  <a:pt x="0" y="207714"/>
                </a:lnTo>
                <a:lnTo>
                  <a:pt x="0" y="51929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51929" rIns="77893" bIns="51928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8A8D50E-8AEC-CB49-B0B9-7B88E5CE97EF}"/>
              </a:ext>
            </a:extLst>
          </p:cNvPr>
          <p:cNvSpPr/>
          <p:nvPr/>
        </p:nvSpPr>
        <p:spPr>
          <a:xfrm>
            <a:off x="2025100" y="2635921"/>
            <a:ext cx="1043885" cy="1097280"/>
          </a:xfrm>
          <a:custGeom>
            <a:avLst/>
            <a:gdLst>
              <a:gd name="connsiteX0" fmla="*/ 0 w 1043885"/>
              <a:gd name="connsiteY0" fmla="*/ 60609 h 606085"/>
              <a:gd name="connsiteX1" fmla="*/ 60609 w 1043885"/>
              <a:gd name="connsiteY1" fmla="*/ 0 h 606085"/>
              <a:gd name="connsiteX2" fmla="*/ 983277 w 1043885"/>
              <a:gd name="connsiteY2" fmla="*/ 0 h 606085"/>
              <a:gd name="connsiteX3" fmla="*/ 1043886 w 1043885"/>
              <a:gd name="connsiteY3" fmla="*/ 60609 h 606085"/>
              <a:gd name="connsiteX4" fmla="*/ 1043885 w 1043885"/>
              <a:gd name="connsiteY4" fmla="*/ 545477 h 606085"/>
              <a:gd name="connsiteX5" fmla="*/ 983276 w 1043885"/>
              <a:gd name="connsiteY5" fmla="*/ 606086 h 606085"/>
              <a:gd name="connsiteX6" fmla="*/ 60609 w 1043885"/>
              <a:gd name="connsiteY6" fmla="*/ 606085 h 606085"/>
              <a:gd name="connsiteX7" fmla="*/ 0 w 1043885"/>
              <a:gd name="connsiteY7" fmla="*/ 545476 h 606085"/>
              <a:gd name="connsiteX8" fmla="*/ 0 w 1043885"/>
              <a:gd name="connsiteY8" fmla="*/ 60609 h 60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606085">
                <a:moveTo>
                  <a:pt x="0" y="60609"/>
                </a:moveTo>
                <a:cubicBezTo>
                  <a:pt x="0" y="27136"/>
                  <a:pt x="27136" y="0"/>
                  <a:pt x="60609" y="0"/>
                </a:cubicBezTo>
                <a:lnTo>
                  <a:pt x="983277" y="0"/>
                </a:lnTo>
                <a:cubicBezTo>
                  <a:pt x="1016750" y="0"/>
                  <a:pt x="1043886" y="27136"/>
                  <a:pt x="1043886" y="60609"/>
                </a:cubicBezTo>
                <a:cubicBezTo>
                  <a:pt x="1043886" y="222232"/>
                  <a:pt x="1043885" y="383854"/>
                  <a:pt x="1043885" y="545477"/>
                </a:cubicBezTo>
                <a:cubicBezTo>
                  <a:pt x="1043885" y="578950"/>
                  <a:pt x="1016749" y="606086"/>
                  <a:pt x="983276" y="606086"/>
                </a:cubicBezTo>
                <a:lnTo>
                  <a:pt x="60609" y="606085"/>
                </a:lnTo>
                <a:cubicBezTo>
                  <a:pt x="27136" y="606085"/>
                  <a:pt x="0" y="578949"/>
                  <a:pt x="0" y="545476"/>
                </a:cubicBezTo>
                <a:lnTo>
                  <a:pt x="0" y="60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255368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kern="1200" dirty="0"/>
              <a:t>Black</a:t>
            </a:r>
            <a:r>
              <a:rPr lang="zh-CN" altLang="en-US" sz="1400" kern="1200" dirty="0"/>
              <a:t> </a:t>
            </a:r>
            <a:r>
              <a:rPr lang="en-US" altLang="zh-CN" sz="1400" kern="1200" dirty="0"/>
              <a:t>white</a:t>
            </a:r>
            <a:endParaRPr lang="en-US" sz="1400" kern="120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9760778-CCD8-1F49-BE72-C2C13D96B49F}"/>
              </a:ext>
            </a:extLst>
          </p:cNvPr>
          <p:cNvSpPr/>
          <p:nvPr/>
        </p:nvSpPr>
        <p:spPr>
          <a:xfrm>
            <a:off x="2900918" y="2971777"/>
            <a:ext cx="1043885" cy="412812"/>
          </a:xfrm>
          <a:custGeom>
            <a:avLst/>
            <a:gdLst>
              <a:gd name="connsiteX0" fmla="*/ 0 w 1043885"/>
              <a:gd name="connsiteY0" fmla="*/ 41281 h 412812"/>
              <a:gd name="connsiteX1" fmla="*/ 41281 w 1043885"/>
              <a:gd name="connsiteY1" fmla="*/ 0 h 412812"/>
              <a:gd name="connsiteX2" fmla="*/ 1002604 w 1043885"/>
              <a:gd name="connsiteY2" fmla="*/ 0 h 412812"/>
              <a:gd name="connsiteX3" fmla="*/ 1043885 w 1043885"/>
              <a:gd name="connsiteY3" fmla="*/ 41281 h 412812"/>
              <a:gd name="connsiteX4" fmla="*/ 1043885 w 1043885"/>
              <a:gd name="connsiteY4" fmla="*/ 371531 h 412812"/>
              <a:gd name="connsiteX5" fmla="*/ 1002604 w 1043885"/>
              <a:gd name="connsiteY5" fmla="*/ 412812 h 412812"/>
              <a:gd name="connsiteX6" fmla="*/ 41281 w 1043885"/>
              <a:gd name="connsiteY6" fmla="*/ 412812 h 412812"/>
              <a:gd name="connsiteX7" fmla="*/ 0 w 1043885"/>
              <a:gd name="connsiteY7" fmla="*/ 371531 h 412812"/>
              <a:gd name="connsiteX8" fmla="*/ 0 w 1043885"/>
              <a:gd name="connsiteY8" fmla="*/ 41281 h 4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412812">
                <a:moveTo>
                  <a:pt x="0" y="41281"/>
                </a:moveTo>
                <a:cubicBezTo>
                  <a:pt x="0" y="18482"/>
                  <a:pt x="18482" y="0"/>
                  <a:pt x="41281" y="0"/>
                </a:cubicBezTo>
                <a:lnTo>
                  <a:pt x="1002604" y="0"/>
                </a:lnTo>
                <a:cubicBezTo>
                  <a:pt x="1025403" y="0"/>
                  <a:pt x="1043885" y="18482"/>
                  <a:pt x="1043885" y="41281"/>
                </a:cubicBezTo>
                <a:lnTo>
                  <a:pt x="1043885" y="371531"/>
                </a:lnTo>
                <a:cubicBezTo>
                  <a:pt x="1043885" y="394330"/>
                  <a:pt x="1025403" y="412812"/>
                  <a:pt x="1002604" y="412812"/>
                </a:cubicBezTo>
                <a:lnTo>
                  <a:pt x="41281" y="412812"/>
                </a:lnTo>
                <a:cubicBezTo>
                  <a:pt x="18482" y="412812"/>
                  <a:pt x="0" y="394330"/>
                  <a:pt x="0" y="371531"/>
                </a:cubicBezTo>
                <a:lnTo>
                  <a:pt x="0" y="41281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659" tIns="111659" rIns="111659" bIns="111659" numCol="1" spcCol="1270" anchor="t" anchorCtr="0">
            <a:noAutofit/>
          </a:bodyPr>
          <a:lstStyle/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sz="1400" kern="1200" dirty="0" err="1">
                <a:solidFill>
                  <a:schemeClr val="accent1">
                    <a:lumMod val="75000"/>
                  </a:schemeClr>
                </a:solidFill>
              </a:rPr>
              <a:t>Matlab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CN" sz="1400" kern="1200" dirty="0">
                <a:solidFill>
                  <a:schemeClr val="accent1">
                    <a:lumMod val="75000"/>
                  </a:schemeClr>
                </a:solidFill>
              </a:rPr>
              <a:t>edfilt2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sz="1400" kern="1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7E19BFA-FBF5-BD4E-8D35-272B1AB0378D}"/>
              </a:ext>
            </a:extLst>
          </p:cNvPr>
          <p:cNvSpPr/>
          <p:nvPr/>
        </p:nvSpPr>
        <p:spPr>
          <a:xfrm rot="21553951">
            <a:off x="3222956" y="2849677"/>
            <a:ext cx="457200" cy="259643"/>
          </a:xfrm>
          <a:custGeom>
            <a:avLst/>
            <a:gdLst>
              <a:gd name="connsiteX0" fmla="*/ 0 w 335061"/>
              <a:gd name="connsiteY0" fmla="*/ 51929 h 259643"/>
              <a:gd name="connsiteX1" fmla="*/ 205240 w 335061"/>
              <a:gd name="connsiteY1" fmla="*/ 51929 h 259643"/>
              <a:gd name="connsiteX2" fmla="*/ 205240 w 335061"/>
              <a:gd name="connsiteY2" fmla="*/ 0 h 259643"/>
              <a:gd name="connsiteX3" fmla="*/ 335061 w 335061"/>
              <a:gd name="connsiteY3" fmla="*/ 129822 h 259643"/>
              <a:gd name="connsiteX4" fmla="*/ 205240 w 335061"/>
              <a:gd name="connsiteY4" fmla="*/ 259643 h 259643"/>
              <a:gd name="connsiteX5" fmla="*/ 205240 w 335061"/>
              <a:gd name="connsiteY5" fmla="*/ 207714 h 259643"/>
              <a:gd name="connsiteX6" fmla="*/ 0 w 335061"/>
              <a:gd name="connsiteY6" fmla="*/ 207714 h 259643"/>
              <a:gd name="connsiteX7" fmla="*/ 0 w 335061"/>
              <a:gd name="connsiteY7" fmla="*/ 51929 h 25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061" h="259643">
                <a:moveTo>
                  <a:pt x="0" y="51929"/>
                </a:moveTo>
                <a:lnTo>
                  <a:pt x="205240" y="51929"/>
                </a:lnTo>
                <a:lnTo>
                  <a:pt x="205240" y="0"/>
                </a:lnTo>
                <a:lnTo>
                  <a:pt x="335061" y="129822"/>
                </a:lnTo>
                <a:lnTo>
                  <a:pt x="205240" y="259643"/>
                </a:lnTo>
                <a:lnTo>
                  <a:pt x="205240" y="207714"/>
                </a:lnTo>
                <a:lnTo>
                  <a:pt x="0" y="207714"/>
                </a:lnTo>
                <a:lnTo>
                  <a:pt x="0" y="51929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51929" rIns="77893" bIns="51928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2FED1BC-BF90-874A-A890-70FE95135B56}"/>
              </a:ext>
            </a:extLst>
          </p:cNvPr>
          <p:cNvSpPr/>
          <p:nvPr/>
        </p:nvSpPr>
        <p:spPr>
          <a:xfrm>
            <a:off x="3771614" y="2635921"/>
            <a:ext cx="1043885" cy="1097280"/>
          </a:xfrm>
          <a:custGeom>
            <a:avLst/>
            <a:gdLst>
              <a:gd name="connsiteX0" fmla="*/ 0 w 1043885"/>
              <a:gd name="connsiteY0" fmla="*/ 60609 h 606085"/>
              <a:gd name="connsiteX1" fmla="*/ 60609 w 1043885"/>
              <a:gd name="connsiteY1" fmla="*/ 0 h 606085"/>
              <a:gd name="connsiteX2" fmla="*/ 983277 w 1043885"/>
              <a:gd name="connsiteY2" fmla="*/ 0 h 606085"/>
              <a:gd name="connsiteX3" fmla="*/ 1043886 w 1043885"/>
              <a:gd name="connsiteY3" fmla="*/ 60609 h 606085"/>
              <a:gd name="connsiteX4" fmla="*/ 1043885 w 1043885"/>
              <a:gd name="connsiteY4" fmla="*/ 545477 h 606085"/>
              <a:gd name="connsiteX5" fmla="*/ 983276 w 1043885"/>
              <a:gd name="connsiteY5" fmla="*/ 606086 h 606085"/>
              <a:gd name="connsiteX6" fmla="*/ 60609 w 1043885"/>
              <a:gd name="connsiteY6" fmla="*/ 606085 h 606085"/>
              <a:gd name="connsiteX7" fmla="*/ 0 w 1043885"/>
              <a:gd name="connsiteY7" fmla="*/ 545476 h 606085"/>
              <a:gd name="connsiteX8" fmla="*/ 0 w 1043885"/>
              <a:gd name="connsiteY8" fmla="*/ 60609 h 60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606085">
                <a:moveTo>
                  <a:pt x="0" y="60609"/>
                </a:moveTo>
                <a:cubicBezTo>
                  <a:pt x="0" y="27136"/>
                  <a:pt x="27136" y="0"/>
                  <a:pt x="60609" y="0"/>
                </a:cubicBezTo>
                <a:lnTo>
                  <a:pt x="983277" y="0"/>
                </a:lnTo>
                <a:cubicBezTo>
                  <a:pt x="1016750" y="0"/>
                  <a:pt x="1043886" y="27136"/>
                  <a:pt x="1043886" y="60609"/>
                </a:cubicBezTo>
                <a:cubicBezTo>
                  <a:pt x="1043886" y="222232"/>
                  <a:pt x="1043885" y="383854"/>
                  <a:pt x="1043885" y="545477"/>
                </a:cubicBezTo>
                <a:cubicBezTo>
                  <a:pt x="1043885" y="578950"/>
                  <a:pt x="1016749" y="606086"/>
                  <a:pt x="983276" y="606086"/>
                </a:cubicBezTo>
                <a:lnTo>
                  <a:pt x="60609" y="606085"/>
                </a:lnTo>
                <a:cubicBezTo>
                  <a:pt x="27136" y="606085"/>
                  <a:pt x="0" y="578949"/>
                  <a:pt x="0" y="545476"/>
                </a:cubicBezTo>
                <a:lnTo>
                  <a:pt x="0" y="60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255368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kern="1200" dirty="0"/>
              <a:t>Noise</a:t>
            </a:r>
            <a:r>
              <a:rPr lang="zh-CN" altLang="en-US" sz="1400" kern="1200" dirty="0"/>
              <a:t> </a:t>
            </a:r>
            <a:r>
              <a:rPr lang="en-US" altLang="zh-CN" sz="1400" kern="1200" dirty="0"/>
              <a:t>removed</a:t>
            </a:r>
            <a:r>
              <a:rPr lang="zh-CN" altLang="en-US" sz="1400" kern="1200" dirty="0"/>
              <a:t> </a:t>
            </a:r>
            <a:r>
              <a:rPr lang="en-US" altLang="zh-CN" sz="1400" kern="1200" dirty="0"/>
              <a:t> </a:t>
            </a:r>
            <a:endParaRPr lang="en-US" sz="1400" kern="120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E8F344B-2F40-7649-AEE0-769052BF9970}"/>
              </a:ext>
            </a:extLst>
          </p:cNvPr>
          <p:cNvSpPr/>
          <p:nvPr/>
        </p:nvSpPr>
        <p:spPr>
          <a:xfrm>
            <a:off x="4633616" y="2981204"/>
            <a:ext cx="1274292" cy="502620"/>
          </a:xfrm>
          <a:custGeom>
            <a:avLst/>
            <a:gdLst>
              <a:gd name="connsiteX0" fmla="*/ 0 w 1274292"/>
              <a:gd name="connsiteY0" fmla="*/ 50262 h 502620"/>
              <a:gd name="connsiteX1" fmla="*/ 50262 w 1274292"/>
              <a:gd name="connsiteY1" fmla="*/ 0 h 502620"/>
              <a:gd name="connsiteX2" fmla="*/ 1224030 w 1274292"/>
              <a:gd name="connsiteY2" fmla="*/ 0 h 502620"/>
              <a:gd name="connsiteX3" fmla="*/ 1274292 w 1274292"/>
              <a:gd name="connsiteY3" fmla="*/ 50262 h 502620"/>
              <a:gd name="connsiteX4" fmla="*/ 1274292 w 1274292"/>
              <a:gd name="connsiteY4" fmla="*/ 452358 h 502620"/>
              <a:gd name="connsiteX5" fmla="*/ 1224030 w 1274292"/>
              <a:gd name="connsiteY5" fmla="*/ 502620 h 502620"/>
              <a:gd name="connsiteX6" fmla="*/ 50262 w 1274292"/>
              <a:gd name="connsiteY6" fmla="*/ 502620 h 502620"/>
              <a:gd name="connsiteX7" fmla="*/ 0 w 1274292"/>
              <a:gd name="connsiteY7" fmla="*/ 452358 h 502620"/>
              <a:gd name="connsiteX8" fmla="*/ 0 w 1274292"/>
              <a:gd name="connsiteY8" fmla="*/ 50262 h 50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4292" h="502620">
                <a:moveTo>
                  <a:pt x="0" y="50262"/>
                </a:moveTo>
                <a:cubicBezTo>
                  <a:pt x="0" y="22503"/>
                  <a:pt x="22503" y="0"/>
                  <a:pt x="50262" y="0"/>
                </a:cubicBezTo>
                <a:lnTo>
                  <a:pt x="1224030" y="0"/>
                </a:lnTo>
                <a:cubicBezTo>
                  <a:pt x="1251789" y="0"/>
                  <a:pt x="1274292" y="22503"/>
                  <a:pt x="1274292" y="50262"/>
                </a:cubicBezTo>
                <a:lnTo>
                  <a:pt x="1274292" y="452358"/>
                </a:lnTo>
                <a:cubicBezTo>
                  <a:pt x="1274292" y="480117"/>
                  <a:pt x="1251789" y="502620"/>
                  <a:pt x="1224030" y="502620"/>
                </a:cubicBezTo>
                <a:lnTo>
                  <a:pt x="50262" y="502620"/>
                </a:lnTo>
                <a:cubicBezTo>
                  <a:pt x="22503" y="502620"/>
                  <a:pt x="0" y="480117"/>
                  <a:pt x="0" y="452358"/>
                </a:cubicBezTo>
                <a:lnTo>
                  <a:pt x="0" y="5026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89" tIns="114289" rIns="114289" bIns="114289" numCol="1" spcCol="1270" anchor="t" anchorCtr="0">
            <a:noAutofit/>
          </a:bodyPr>
          <a:lstStyle/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sz="1400" kern="1200" dirty="0" err="1">
                <a:solidFill>
                  <a:schemeClr val="accent1">
                    <a:lumMod val="75000"/>
                  </a:schemeClr>
                </a:solidFill>
              </a:rPr>
              <a:t>Matlab</a:t>
            </a:r>
            <a:r>
              <a:rPr lang="en-US" altLang="zh-CN" sz="1400" kern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CN" sz="1400" kern="1200" dirty="0" err="1">
                <a:solidFill>
                  <a:schemeClr val="accent1">
                    <a:lumMod val="75000"/>
                  </a:schemeClr>
                </a:solidFill>
              </a:rPr>
              <a:t>egionprops</a:t>
            </a:r>
            <a:endParaRPr lang="en-US" altLang="zh-CN" sz="1400" kern="12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F883A59-299A-4647-9F62-2FCCD3A832A8}"/>
              </a:ext>
            </a:extLst>
          </p:cNvPr>
          <p:cNvSpPr/>
          <p:nvPr/>
        </p:nvSpPr>
        <p:spPr>
          <a:xfrm>
            <a:off x="4983045" y="2849677"/>
            <a:ext cx="675757" cy="259643"/>
          </a:xfrm>
          <a:custGeom>
            <a:avLst/>
            <a:gdLst>
              <a:gd name="connsiteX0" fmla="*/ 0 w 396089"/>
              <a:gd name="connsiteY0" fmla="*/ 51929 h 259643"/>
              <a:gd name="connsiteX1" fmla="*/ 266268 w 396089"/>
              <a:gd name="connsiteY1" fmla="*/ 51929 h 259643"/>
              <a:gd name="connsiteX2" fmla="*/ 266268 w 396089"/>
              <a:gd name="connsiteY2" fmla="*/ 0 h 259643"/>
              <a:gd name="connsiteX3" fmla="*/ 396089 w 396089"/>
              <a:gd name="connsiteY3" fmla="*/ 129822 h 259643"/>
              <a:gd name="connsiteX4" fmla="*/ 266268 w 396089"/>
              <a:gd name="connsiteY4" fmla="*/ 259643 h 259643"/>
              <a:gd name="connsiteX5" fmla="*/ 266268 w 396089"/>
              <a:gd name="connsiteY5" fmla="*/ 207714 h 259643"/>
              <a:gd name="connsiteX6" fmla="*/ 0 w 396089"/>
              <a:gd name="connsiteY6" fmla="*/ 207714 h 259643"/>
              <a:gd name="connsiteX7" fmla="*/ 0 w 396089"/>
              <a:gd name="connsiteY7" fmla="*/ 51929 h 25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089" h="259643">
                <a:moveTo>
                  <a:pt x="0" y="51929"/>
                </a:moveTo>
                <a:lnTo>
                  <a:pt x="266268" y="51929"/>
                </a:lnTo>
                <a:lnTo>
                  <a:pt x="266268" y="0"/>
                </a:lnTo>
                <a:lnTo>
                  <a:pt x="396089" y="129822"/>
                </a:lnTo>
                <a:lnTo>
                  <a:pt x="266268" y="259643"/>
                </a:lnTo>
                <a:lnTo>
                  <a:pt x="266268" y="207714"/>
                </a:lnTo>
                <a:lnTo>
                  <a:pt x="0" y="207714"/>
                </a:lnTo>
                <a:lnTo>
                  <a:pt x="0" y="51929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1929" rIns="77893" bIns="51929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6C5AAA5-CACF-434A-B998-C7EED7D05E6A}"/>
              </a:ext>
            </a:extLst>
          </p:cNvPr>
          <p:cNvSpPr/>
          <p:nvPr/>
        </p:nvSpPr>
        <p:spPr>
          <a:xfrm>
            <a:off x="5743595" y="2635922"/>
            <a:ext cx="1003739" cy="1097280"/>
          </a:xfrm>
          <a:custGeom>
            <a:avLst/>
            <a:gdLst>
              <a:gd name="connsiteX0" fmla="*/ 0 w 1416396"/>
              <a:gd name="connsiteY0" fmla="*/ 60609 h 606085"/>
              <a:gd name="connsiteX1" fmla="*/ 60609 w 1416396"/>
              <a:gd name="connsiteY1" fmla="*/ 0 h 606085"/>
              <a:gd name="connsiteX2" fmla="*/ 1355788 w 1416396"/>
              <a:gd name="connsiteY2" fmla="*/ 0 h 606085"/>
              <a:gd name="connsiteX3" fmla="*/ 1416397 w 1416396"/>
              <a:gd name="connsiteY3" fmla="*/ 60609 h 606085"/>
              <a:gd name="connsiteX4" fmla="*/ 1416396 w 1416396"/>
              <a:gd name="connsiteY4" fmla="*/ 545477 h 606085"/>
              <a:gd name="connsiteX5" fmla="*/ 1355787 w 1416396"/>
              <a:gd name="connsiteY5" fmla="*/ 606086 h 606085"/>
              <a:gd name="connsiteX6" fmla="*/ 60609 w 1416396"/>
              <a:gd name="connsiteY6" fmla="*/ 606085 h 606085"/>
              <a:gd name="connsiteX7" fmla="*/ 0 w 1416396"/>
              <a:gd name="connsiteY7" fmla="*/ 545476 h 606085"/>
              <a:gd name="connsiteX8" fmla="*/ 0 w 1416396"/>
              <a:gd name="connsiteY8" fmla="*/ 60609 h 60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96" h="606085">
                <a:moveTo>
                  <a:pt x="0" y="60609"/>
                </a:moveTo>
                <a:cubicBezTo>
                  <a:pt x="0" y="27136"/>
                  <a:pt x="27136" y="0"/>
                  <a:pt x="60609" y="0"/>
                </a:cubicBezTo>
                <a:lnTo>
                  <a:pt x="1355788" y="0"/>
                </a:lnTo>
                <a:cubicBezTo>
                  <a:pt x="1389261" y="0"/>
                  <a:pt x="1416397" y="27136"/>
                  <a:pt x="1416397" y="60609"/>
                </a:cubicBezTo>
                <a:cubicBezTo>
                  <a:pt x="1416397" y="222232"/>
                  <a:pt x="1416396" y="383854"/>
                  <a:pt x="1416396" y="545477"/>
                </a:cubicBezTo>
                <a:cubicBezTo>
                  <a:pt x="1416396" y="578950"/>
                  <a:pt x="1389260" y="606086"/>
                  <a:pt x="1355787" y="606086"/>
                </a:cubicBezTo>
                <a:lnTo>
                  <a:pt x="60609" y="606085"/>
                </a:lnTo>
                <a:cubicBezTo>
                  <a:pt x="27136" y="606085"/>
                  <a:pt x="0" y="578949"/>
                  <a:pt x="0" y="545476"/>
                </a:cubicBezTo>
                <a:lnTo>
                  <a:pt x="0" y="60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255368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altLang="zh-CN" sz="1400" kern="1200" dirty="0"/>
              <a:t>Particle perimeters, areas, and numbers</a:t>
            </a:r>
            <a:endParaRPr lang="en-US" sz="1400" kern="1200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4B4289A-7FBF-AF4E-B32C-B1DA3E87F365}"/>
              </a:ext>
            </a:extLst>
          </p:cNvPr>
          <p:cNvSpPr/>
          <p:nvPr/>
        </p:nvSpPr>
        <p:spPr>
          <a:xfrm>
            <a:off x="7573938" y="2635922"/>
            <a:ext cx="1363819" cy="1097280"/>
          </a:xfrm>
          <a:custGeom>
            <a:avLst/>
            <a:gdLst>
              <a:gd name="connsiteX0" fmla="*/ 0 w 1042693"/>
              <a:gd name="connsiteY0" fmla="*/ 60609 h 606085"/>
              <a:gd name="connsiteX1" fmla="*/ 60609 w 1042693"/>
              <a:gd name="connsiteY1" fmla="*/ 0 h 606085"/>
              <a:gd name="connsiteX2" fmla="*/ 982085 w 1042693"/>
              <a:gd name="connsiteY2" fmla="*/ 0 h 606085"/>
              <a:gd name="connsiteX3" fmla="*/ 1042694 w 1042693"/>
              <a:gd name="connsiteY3" fmla="*/ 60609 h 606085"/>
              <a:gd name="connsiteX4" fmla="*/ 1042693 w 1042693"/>
              <a:gd name="connsiteY4" fmla="*/ 545477 h 606085"/>
              <a:gd name="connsiteX5" fmla="*/ 982084 w 1042693"/>
              <a:gd name="connsiteY5" fmla="*/ 606086 h 606085"/>
              <a:gd name="connsiteX6" fmla="*/ 60609 w 1042693"/>
              <a:gd name="connsiteY6" fmla="*/ 606085 h 606085"/>
              <a:gd name="connsiteX7" fmla="*/ 0 w 1042693"/>
              <a:gd name="connsiteY7" fmla="*/ 545476 h 606085"/>
              <a:gd name="connsiteX8" fmla="*/ 0 w 1042693"/>
              <a:gd name="connsiteY8" fmla="*/ 60609 h 60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693" h="606085">
                <a:moveTo>
                  <a:pt x="0" y="60609"/>
                </a:moveTo>
                <a:cubicBezTo>
                  <a:pt x="0" y="27136"/>
                  <a:pt x="27136" y="0"/>
                  <a:pt x="60609" y="0"/>
                </a:cubicBezTo>
                <a:lnTo>
                  <a:pt x="982085" y="0"/>
                </a:lnTo>
                <a:cubicBezTo>
                  <a:pt x="1015558" y="0"/>
                  <a:pt x="1042694" y="27136"/>
                  <a:pt x="1042694" y="60609"/>
                </a:cubicBezTo>
                <a:cubicBezTo>
                  <a:pt x="1042694" y="222232"/>
                  <a:pt x="1042693" y="383854"/>
                  <a:pt x="1042693" y="545477"/>
                </a:cubicBezTo>
                <a:cubicBezTo>
                  <a:pt x="1042693" y="578950"/>
                  <a:pt x="1015557" y="606086"/>
                  <a:pt x="982084" y="606086"/>
                </a:cubicBezTo>
                <a:lnTo>
                  <a:pt x="60609" y="606085"/>
                </a:lnTo>
                <a:cubicBezTo>
                  <a:pt x="27136" y="606085"/>
                  <a:pt x="0" y="578949"/>
                  <a:pt x="0" y="545476"/>
                </a:cubicBezTo>
                <a:lnTo>
                  <a:pt x="0" y="60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lvl="0" indent="0" algn="l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Images with similar particle characteristics grouped</a:t>
            </a:r>
            <a:endParaRPr lang="en-US" sz="1400" kern="12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2416F94-7179-3D42-82AD-9757D0C539CD}"/>
              </a:ext>
            </a:extLst>
          </p:cNvPr>
          <p:cNvSpPr/>
          <p:nvPr/>
        </p:nvSpPr>
        <p:spPr>
          <a:xfrm>
            <a:off x="6677436" y="3044379"/>
            <a:ext cx="1042693" cy="502620"/>
          </a:xfrm>
          <a:custGeom>
            <a:avLst/>
            <a:gdLst>
              <a:gd name="connsiteX0" fmla="*/ 0 w 1042693"/>
              <a:gd name="connsiteY0" fmla="*/ 50262 h 502620"/>
              <a:gd name="connsiteX1" fmla="*/ 50262 w 1042693"/>
              <a:gd name="connsiteY1" fmla="*/ 0 h 502620"/>
              <a:gd name="connsiteX2" fmla="*/ 992431 w 1042693"/>
              <a:gd name="connsiteY2" fmla="*/ 0 h 502620"/>
              <a:gd name="connsiteX3" fmla="*/ 1042693 w 1042693"/>
              <a:gd name="connsiteY3" fmla="*/ 50262 h 502620"/>
              <a:gd name="connsiteX4" fmla="*/ 1042693 w 1042693"/>
              <a:gd name="connsiteY4" fmla="*/ 452358 h 502620"/>
              <a:gd name="connsiteX5" fmla="*/ 992431 w 1042693"/>
              <a:gd name="connsiteY5" fmla="*/ 502620 h 502620"/>
              <a:gd name="connsiteX6" fmla="*/ 50262 w 1042693"/>
              <a:gd name="connsiteY6" fmla="*/ 502620 h 502620"/>
              <a:gd name="connsiteX7" fmla="*/ 0 w 1042693"/>
              <a:gd name="connsiteY7" fmla="*/ 452358 h 502620"/>
              <a:gd name="connsiteX8" fmla="*/ 0 w 1042693"/>
              <a:gd name="connsiteY8" fmla="*/ 50262 h 50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693" h="502620">
                <a:moveTo>
                  <a:pt x="0" y="50262"/>
                </a:moveTo>
                <a:cubicBezTo>
                  <a:pt x="0" y="22503"/>
                  <a:pt x="22503" y="0"/>
                  <a:pt x="50262" y="0"/>
                </a:cubicBezTo>
                <a:lnTo>
                  <a:pt x="992431" y="0"/>
                </a:lnTo>
                <a:cubicBezTo>
                  <a:pt x="1020190" y="0"/>
                  <a:pt x="1042693" y="22503"/>
                  <a:pt x="1042693" y="50262"/>
                </a:cubicBezTo>
                <a:lnTo>
                  <a:pt x="1042693" y="452358"/>
                </a:lnTo>
                <a:cubicBezTo>
                  <a:pt x="1042693" y="480117"/>
                  <a:pt x="1020190" y="502620"/>
                  <a:pt x="992431" y="502620"/>
                </a:cubicBezTo>
                <a:lnTo>
                  <a:pt x="50262" y="502620"/>
                </a:lnTo>
                <a:cubicBezTo>
                  <a:pt x="22503" y="502620"/>
                  <a:pt x="0" y="480117"/>
                  <a:pt x="0" y="452358"/>
                </a:cubicBezTo>
                <a:lnTo>
                  <a:pt x="0" y="5026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281" tIns="50281" rIns="50281" bIns="50281" numCol="1" spcCol="1270" anchor="t" anchorCtr="0">
            <a:noAutofit/>
          </a:bodyPr>
          <a:lstStyle/>
          <a:p>
            <a:pPr marL="0" lvl="1" algn="ctr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Python</a:t>
            </a:r>
          </a:p>
          <a:p>
            <a:pPr marL="0" lvl="1" algn="ctr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kern="1200" dirty="0" err="1">
                <a:solidFill>
                  <a:schemeClr val="accent1">
                    <a:lumMod val="75000"/>
                  </a:schemeClr>
                </a:solidFill>
              </a:rPr>
              <a:t>pca</a:t>
            </a:r>
            <a:r>
              <a:rPr lang="en-US" sz="1400" kern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lvl="1" algn="ctr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8ACB73E-3633-164C-A572-49375B13687E}"/>
              </a:ext>
            </a:extLst>
          </p:cNvPr>
          <p:cNvSpPr txBox="1">
            <a:spLocks/>
          </p:cNvSpPr>
          <p:nvPr/>
        </p:nvSpPr>
        <p:spPr>
          <a:xfrm>
            <a:off x="200432" y="-18854"/>
            <a:ext cx="8414931" cy="104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Images were analyzed using </a:t>
            </a:r>
            <a:r>
              <a:rPr lang="en-US" sz="3200" dirty="0" err="1"/>
              <a:t>Matlab</a:t>
            </a:r>
            <a:r>
              <a:rPr lang="en-US" sz="3200" dirty="0"/>
              <a:t> particle analysis and python image analysis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29052D4E-E4A8-594A-9806-23822C4C2785}"/>
              </a:ext>
            </a:extLst>
          </p:cNvPr>
          <p:cNvSpPr/>
          <p:nvPr/>
        </p:nvSpPr>
        <p:spPr>
          <a:xfrm>
            <a:off x="6892872" y="2849677"/>
            <a:ext cx="571415" cy="259643"/>
          </a:xfrm>
          <a:custGeom>
            <a:avLst/>
            <a:gdLst>
              <a:gd name="connsiteX0" fmla="*/ 0 w 396089"/>
              <a:gd name="connsiteY0" fmla="*/ 51929 h 259643"/>
              <a:gd name="connsiteX1" fmla="*/ 266268 w 396089"/>
              <a:gd name="connsiteY1" fmla="*/ 51929 h 259643"/>
              <a:gd name="connsiteX2" fmla="*/ 266268 w 396089"/>
              <a:gd name="connsiteY2" fmla="*/ 0 h 259643"/>
              <a:gd name="connsiteX3" fmla="*/ 396089 w 396089"/>
              <a:gd name="connsiteY3" fmla="*/ 129822 h 259643"/>
              <a:gd name="connsiteX4" fmla="*/ 266268 w 396089"/>
              <a:gd name="connsiteY4" fmla="*/ 259643 h 259643"/>
              <a:gd name="connsiteX5" fmla="*/ 266268 w 396089"/>
              <a:gd name="connsiteY5" fmla="*/ 207714 h 259643"/>
              <a:gd name="connsiteX6" fmla="*/ 0 w 396089"/>
              <a:gd name="connsiteY6" fmla="*/ 207714 h 259643"/>
              <a:gd name="connsiteX7" fmla="*/ 0 w 396089"/>
              <a:gd name="connsiteY7" fmla="*/ 51929 h 25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089" h="259643">
                <a:moveTo>
                  <a:pt x="0" y="51929"/>
                </a:moveTo>
                <a:lnTo>
                  <a:pt x="266268" y="51929"/>
                </a:lnTo>
                <a:lnTo>
                  <a:pt x="266268" y="0"/>
                </a:lnTo>
                <a:lnTo>
                  <a:pt x="396089" y="129822"/>
                </a:lnTo>
                <a:lnTo>
                  <a:pt x="266268" y="259643"/>
                </a:lnTo>
                <a:lnTo>
                  <a:pt x="266268" y="207714"/>
                </a:lnTo>
                <a:lnTo>
                  <a:pt x="0" y="207714"/>
                </a:lnTo>
                <a:lnTo>
                  <a:pt x="0" y="51929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1929" rIns="77893" bIns="51929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8131F7-32F2-6C4C-8CC9-57E544F3D747}"/>
              </a:ext>
            </a:extLst>
          </p:cNvPr>
          <p:cNvGrpSpPr/>
          <p:nvPr/>
        </p:nvGrpSpPr>
        <p:grpSpPr>
          <a:xfrm>
            <a:off x="7502388" y="1216295"/>
            <a:ext cx="1518846" cy="1431888"/>
            <a:chOff x="7370018" y="1353918"/>
            <a:chExt cx="1518846" cy="143188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0A455A5-2103-324A-A9DC-6C1D58BC030E}"/>
                </a:ext>
              </a:extLst>
            </p:cNvPr>
            <p:cNvSpPr/>
            <p:nvPr/>
          </p:nvSpPr>
          <p:spPr>
            <a:xfrm>
              <a:off x="7370018" y="1353918"/>
              <a:ext cx="1518846" cy="1406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1B1AF9-E6B6-7348-BD22-35620BAF5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564" t="10502" b="5495"/>
            <a:stretch/>
          </p:blipFill>
          <p:spPr>
            <a:xfrm>
              <a:off x="7607299" y="1396538"/>
              <a:ext cx="1281565" cy="1152174"/>
            </a:xfrm>
            <a:prstGeom prst="rect">
              <a:avLst/>
            </a:prstGeom>
            <a:ln>
              <a:noFill/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A9DBF5-8188-D04B-AAF9-2CD871C90C13}"/>
                </a:ext>
              </a:extLst>
            </p:cNvPr>
            <p:cNvSpPr txBox="1"/>
            <p:nvPr/>
          </p:nvSpPr>
          <p:spPr>
            <a:xfrm>
              <a:off x="8025991" y="2478029"/>
              <a:ext cx="646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PC1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A736427-799F-2C41-B0AB-167377B861ED}"/>
                </a:ext>
              </a:extLst>
            </p:cNvPr>
            <p:cNvSpPr txBox="1"/>
            <p:nvPr/>
          </p:nvSpPr>
          <p:spPr>
            <a:xfrm rot="16200000">
              <a:off x="7050394" y="1834596"/>
              <a:ext cx="1021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PC2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C39431-4BE3-7E4E-8F0E-0C937C90E5CB}"/>
              </a:ext>
            </a:extLst>
          </p:cNvPr>
          <p:cNvGrpSpPr/>
          <p:nvPr/>
        </p:nvGrpSpPr>
        <p:grpSpPr>
          <a:xfrm>
            <a:off x="245143" y="3910270"/>
            <a:ext cx="3489544" cy="2869363"/>
            <a:chOff x="245143" y="3770787"/>
            <a:chExt cx="3489544" cy="2869363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636016A-6488-C04D-B294-55E57546A1D5}"/>
                </a:ext>
              </a:extLst>
            </p:cNvPr>
            <p:cNvSpPr/>
            <p:nvPr/>
          </p:nvSpPr>
          <p:spPr>
            <a:xfrm>
              <a:off x="248192" y="5542870"/>
              <a:ext cx="1087405" cy="1097280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ounded Rectangle 4">
              <a:extLst>
                <a:ext uri="{FF2B5EF4-FFF2-40B4-BE49-F238E27FC236}">
                  <a16:creationId xmlns:a16="http://schemas.microsoft.com/office/drawing/2014/main" id="{63A39B11-74FD-B74C-A4D1-516B41AE1FCE}"/>
                </a:ext>
              </a:extLst>
            </p:cNvPr>
            <p:cNvSpPr txBox="1"/>
            <p:nvPr/>
          </p:nvSpPr>
          <p:spPr>
            <a:xfrm>
              <a:off x="287421" y="5629230"/>
              <a:ext cx="1080689" cy="5874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28575" numCol="1" spcCol="1270" anchor="t" anchorCtr="0">
              <a:noAutofit/>
            </a:bodyPr>
            <a:lstStyle/>
            <a:p>
              <a:pPr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/>
                <a:t>Grey scale</a:t>
              </a:r>
              <a:endParaRPr lang="en-US" sz="1400" dirty="0"/>
            </a:p>
            <a:p>
              <a:pPr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455F5828-0BBB-C94A-9647-117A85D076C0}"/>
                </a:ext>
              </a:extLst>
            </p:cNvPr>
            <p:cNvSpPr/>
            <p:nvPr/>
          </p:nvSpPr>
          <p:spPr>
            <a:xfrm>
              <a:off x="416210" y="4480809"/>
              <a:ext cx="1080689" cy="1007098"/>
            </a:xfrm>
            <a:prstGeom prst="roundRect">
              <a:avLst>
                <a:gd name="adj" fmla="val 10000"/>
              </a:avLst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68691671-32E4-134B-923B-CFFAF724B2C7}"/>
                </a:ext>
              </a:extLst>
            </p:cNvPr>
            <p:cNvSpPr/>
            <p:nvPr/>
          </p:nvSpPr>
          <p:spPr>
            <a:xfrm rot="5400000">
              <a:off x="540457" y="3809886"/>
              <a:ext cx="347257" cy="26906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ight Arrow 8">
              <a:extLst>
                <a:ext uri="{FF2B5EF4-FFF2-40B4-BE49-F238E27FC236}">
                  <a16:creationId xmlns:a16="http://schemas.microsoft.com/office/drawing/2014/main" id="{4C499802-CFC2-B64C-90EF-5534991D79B7}"/>
                </a:ext>
              </a:extLst>
            </p:cNvPr>
            <p:cNvSpPr txBox="1"/>
            <p:nvPr/>
          </p:nvSpPr>
          <p:spPr>
            <a:xfrm rot="5400000">
              <a:off x="580809" y="3823346"/>
              <a:ext cx="266553" cy="1614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FF77B4F-8839-B14A-A726-60CC12A54749}"/>
                </a:ext>
              </a:extLst>
            </p:cNvPr>
            <p:cNvSpPr/>
            <p:nvPr/>
          </p:nvSpPr>
          <p:spPr>
            <a:xfrm>
              <a:off x="1075269" y="5806898"/>
              <a:ext cx="1368271" cy="502620"/>
            </a:xfrm>
            <a:custGeom>
              <a:avLst/>
              <a:gdLst>
                <a:gd name="connsiteX0" fmla="*/ 0 w 1000073"/>
                <a:gd name="connsiteY0" fmla="*/ 50262 h 502620"/>
                <a:gd name="connsiteX1" fmla="*/ 50262 w 1000073"/>
                <a:gd name="connsiteY1" fmla="*/ 0 h 502620"/>
                <a:gd name="connsiteX2" fmla="*/ 949811 w 1000073"/>
                <a:gd name="connsiteY2" fmla="*/ 0 h 502620"/>
                <a:gd name="connsiteX3" fmla="*/ 1000073 w 1000073"/>
                <a:gd name="connsiteY3" fmla="*/ 50262 h 502620"/>
                <a:gd name="connsiteX4" fmla="*/ 1000073 w 1000073"/>
                <a:gd name="connsiteY4" fmla="*/ 452358 h 502620"/>
                <a:gd name="connsiteX5" fmla="*/ 949811 w 1000073"/>
                <a:gd name="connsiteY5" fmla="*/ 502620 h 502620"/>
                <a:gd name="connsiteX6" fmla="*/ 50262 w 1000073"/>
                <a:gd name="connsiteY6" fmla="*/ 502620 h 502620"/>
                <a:gd name="connsiteX7" fmla="*/ 0 w 1000073"/>
                <a:gd name="connsiteY7" fmla="*/ 452358 h 502620"/>
                <a:gd name="connsiteX8" fmla="*/ 0 w 1000073"/>
                <a:gd name="connsiteY8" fmla="*/ 50262 h 50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73" h="502620">
                  <a:moveTo>
                    <a:pt x="0" y="50262"/>
                  </a:moveTo>
                  <a:cubicBezTo>
                    <a:pt x="0" y="22503"/>
                    <a:pt x="22503" y="0"/>
                    <a:pt x="50262" y="0"/>
                  </a:cubicBezTo>
                  <a:lnTo>
                    <a:pt x="949811" y="0"/>
                  </a:lnTo>
                  <a:cubicBezTo>
                    <a:pt x="977570" y="0"/>
                    <a:pt x="1000073" y="22503"/>
                    <a:pt x="1000073" y="50262"/>
                  </a:cubicBezTo>
                  <a:lnTo>
                    <a:pt x="1000073" y="452358"/>
                  </a:lnTo>
                  <a:cubicBezTo>
                    <a:pt x="1000073" y="480117"/>
                    <a:pt x="977570" y="502620"/>
                    <a:pt x="949811" y="502620"/>
                  </a:cubicBezTo>
                  <a:lnTo>
                    <a:pt x="50262" y="502620"/>
                  </a:lnTo>
                  <a:cubicBezTo>
                    <a:pt x="22503" y="502620"/>
                    <a:pt x="0" y="480117"/>
                    <a:pt x="0" y="452358"/>
                  </a:cubicBezTo>
                  <a:lnTo>
                    <a:pt x="0" y="5026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89" tIns="114289" rIns="114289" bIns="114289" numCol="1" spcCol="1270" anchor="t" anchorCtr="0">
              <a:noAutofit/>
            </a:bodyPr>
            <a:lstStyle/>
            <a:p>
              <a:pPr marL="114300" lvl="1" indent="-11430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None/>
              </a:pP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Python </a:t>
              </a:r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</a:rPr>
                <a:t>numpy.array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 and </a:t>
              </a:r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</a:rPr>
                <a:t>pca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 functions</a:t>
              </a:r>
              <a:endParaRPr lang="en-US" sz="1400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1431664-7180-4149-BB0F-D01409E3494E}"/>
                </a:ext>
              </a:extLst>
            </p:cNvPr>
            <p:cNvSpPr/>
            <p:nvPr/>
          </p:nvSpPr>
          <p:spPr>
            <a:xfrm rot="50938">
              <a:off x="1565493" y="5663131"/>
              <a:ext cx="548640" cy="256032"/>
            </a:xfrm>
            <a:custGeom>
              <a:avLst/>
              <a:gdLst>
                <a:gd name="connsiteX0" fmla="*/ 0 w 317718"/>
                <a:gd name="connsiteY0" fmla="*/ 51929 h 259643"/>
                <a:gd name="connsiteX1" fmla="*/ 187897 w 317718"/>
                <a:gd name="connsiteY1" fmla="*/ 51929 h 259643"/>
                <a:gd name="connsiteX2" fmla="*/ 187897 w 317718"/>
                <a:gd name="connsiteY2" fmla="*/ 0 h 259643"/>
                <a:gd name="connsiteX3" fmla="*/ 317718 w 317718"/>
                <a:gd name="connsiteY3" fmla="*/ 129822 h 259643"/>
                <a:gd name="connsiteX4" fmla="*/ 187897 w 317718"/>
                <a:gd name="connsiteY4" fmla="*/ 259643 h 259643"/>
                <a:gd name="connsiteX5" fmla="*/ 187897 w 317718"/>
                <a:gd name="connsiteY5" fmla="*/ 207714 h 259643"/>
                <a:gd name="connsiteX6" fmla="*/ 0 w 317718"/>
                <a:gd name="connsiteY6" fmla="*/ 207714 h 259643"/>
                <a:gd name="connsiteX7" fmla="*/ 0 w 317718"/>
                <a:gd name="connsiteY7" fmla="*/ 51929 h 25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718" h="259643">
                  <a:moveTo>
                    <a:pt x="0" y="51929"/>
                  </a:moveTo>
                  <a:lnTo>
                    <a:pt x="187897" y="51929"/>
                  </a:lnTo>
                  <a:lnTo>
                    <a:pt x="187897" y="0"/>
                  </a:lnTo>
                  <a:lnTo>
                    <a:pt x="317718" y="129822"/>
                  </a:lnTo>
                  <a:lnTo>
                    <a:pt x="187897" y="259643"/>
                  </a:lnTo>
                  <a:lnTo>
                    <a:pt x="187897" y="207714"/>
                  </a:lnTo>
                  <a:lnTo>
                    <a:pt x="0" y="207714"/>
                  </a:lnTo>
                  <a:lnTo>
                    <a:pt x="0" y="5192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51929" rIns="77893" bIns="51928" numCol="1" spcCol="1270" anchor="ctr" anchorCtr="0">
              <a:noAutofit/>
            </a:bodyPr>
            <a:lstStyle/>
            <a:p>
              <a:pPr marL="0" lvl="0" indent="0"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00" kern="120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0821B3B-FDAA-0743-BD87-60B4D1860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245143" y="4463058"/>
              <a:ext cx="1090454" cy="1090454"/>
            </a:xfrm>
            <a:prstGeom prst="rect">
              <a:avLst/>
            </a:prstGeom>
          </p:spPr>
        </p:pic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854FB1D-7D76-D94B-A3CD-E884219DCF2C}"/>
                </a:ext>
              </a:extLst>
            </p:cNvPr>
            <p:cNvSpPr/>
            <p:nvPr/>
          </p:nvSpPr>
          <p:spPr>
            <a:xfrm>
              <a:off x="2340989" y="5518580"/>
              <a:ext cx="1363819" cy="1097280"/>
            </a:xfrm>
            <a:custGeom>
              <a:avLst/>
              <a:gdLst>
                <a:gd name="connsiteX0" fmla="*/ 0 w 1042693"/>
                <a:gd name="connsiteY0" fmla="*/ 60609 h 606085"/>
                <a:gd name="connsiteX1" fmla="*/ 60609 w 1042693"/>
                <a:gd name="connsiteY1" fmla="*/ 0 h 606085"/>
                <a:gd name="connsiteX2" fmla="*/ 982085 w 1042693"/>
                <a:gd name="connsiteY2" fmla="*/ 0 h 606085"/>
                <a:gd name="connsiteX3" fmla="*/ 1042694 w 1042693"/>
                <a:gd name="connsiteY3" fmla="*/ 60609 h 606085"/>
                <a:gd name="connsiteX4" fmla="*/ 1042693 w 1042693"/>
                <a:gd name="connsiteY4" fmla="*/ 545477 h 606085"/>
                <a:gd name="connsiteX5" fmla="*/ 982084 w 1042693"/>
                <a:gd name="connsiteY5" fmla="*/ 606086 h 606085"/>
                <a:gd name="connsiteX6" fmla="*/ 60609 w 1042693"/>
                <a:gd name="connsiteY6" fmla="*/ 606085 h 606085"/>
                <a:gd name="connsiteX7" fmla="*/ 0 w 1042693"/>
                <a:gd name="connsiteY7" fmla="*/ 545476 h 606085"/>
                <a:gd name="connsiteX8" fmla="*/ 0 w 1042693"/>
                <a:gd name="connsiteY8" fmla="*/ 60609 h 60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2693" h="606085">
                  <a:moveTo>
                    <a:pt x="0" y="60609"/>
                  </a:moveTo>
                  <a:cubicBezTo>
                    <a:pt x="0" y="27136"/>
                    <a:pt x="27136" y="0"/>
                    <a:pt x="60609" y="0"/>
                  </a:cubicBezTo>
                  <a:lnTo>
                    <a:pt x="982085" y="0"/>
                  </a:lnTo>
                  <a:cubicBezTo>
                    <a:pt x="1015558" y="0"/>
                    <a:pt x="1042694" y="27136"/>
                    <a:pt x="1042694" y="60609"/>
                  </a:cubicBezTo>
                  <a:cubicBezTo>
                    <a:pt x="1042694" y="222232"/>
                    <a:pt x="1042693" y="383854"/>
                    <a:pt x="1042693" y="545477"/>
                  </a:cubicBezTo>
                  <a:cubicBezTo>
                    <a:pt x="1042693" y="578950"/>
                    <a:pt x="1015557" y="606086"/>
                    <a:pt x="982084" y="606086"/>
                  </a:cubicBezTo>
                  <a:lnTo>
                    <a:pt x="60609" y="606085"/>
                  </a:lnTo>
                  <a:cubicBezTo>
                    <a:pt x="27136" y="606085"/>
                    <a:pt x="0" y="578949"/>
                    <a:pt x="0" y="545476"/>
                  </a:cubicBezTo>
                  <a:lnTo>
                    <a:pt x="0" y="6060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Similar images grouped</a:t>
              </a:r>
              <a:endParaRPr lang="en-US" sz="1400" kern="12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4D62A2-C002-994C-B23D-A0580436CCD6}"/>
                </a:ext>
              </a:extLst>
            </p:cNvPr>
            <p:cNvGrpSpPr/>
            <p:nvPr/>
          </p:nvGrpSpPr>
          <p:grpSpPr>
            <a:xfrm>
              <a:off x="2289181" y="4233271"/>
              <a:ext cx="1445506" cy="1337912"/>
              <a:chOff x="7443358" y="1412036"/>
              <a:chExt cx="1445506" cy="133791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6BB89C4-63A8-9941-9D14-0DF0AF92CF81}"/>
                  </a:ext>
                </a:extLst>
              </p:cNvPr>
              <p:cNvSpPr/>
              <p:nvPr/>
            </p:nvSpPr>
            <p:spPr>
              <a:xfrm>
                <a:off x="7492004" y="1412036"/>
                <a:ext cx="1396860" cy="12739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BFBF89F-DD88-8446-AB50-68DB388E1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564" t="10502" b="5495"/>
              <a:stretch/>
            </p:blipFill>
            <p:spPr>
              <a:xfrm>
                <a:off x="7607299" y="1427534"/>
                <a:ext cx="1281565" cy="115217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833CFE0-3488-E449-BE48-16B526D45418}"/>
                  </a:ext>
                </a:extLst>
              </p:cNvPr>
              <p:cNvSpPr txBox="1"/>
              <p:nvPr/>
            </p:nvSpPr>
            <p:spPr>
              <a:xfrm>
                <a:off x="8061849" y="2442171"/>
                <a:ext cx="6466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PC1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50171C-7462-F945-8965-0DDFB764A549}"/>
                  </a:ext>
                </a:extLst>
              </p:cNvPr>
              <p:cNvSpPr txBox="1"/>
              <p:nvPr/>
            </p:nvSpPr>
            <p:spPr>
              <a:xfrm rot="16200000">
                <a:off x="7086252" y="1829734"/>
                <a:ext cx="10219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PC2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B5B972-D2D8-834B-AC50-8411EAA0D0BD}"/>
              </a:ext>
            </a:extLst>
          </p:cNvPr>
          <p:cNvGrpSpPr/>
          <p:nvPr/>
        </p:nvGrpSpPr>
        <p:grpSpPr>
          <a:xfrm>
            <a:off x="5524178" y="1141654"/>
            <a:ext cx="1524950" cy="1557657"/>
            <a:chOff x="5371778" y="1167054"/>
            <a:chExt cx="1524950" cy="155765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2DC79C-F3C7-8A47-BD2B-C5A39C7D6113}"/>
                </a:ext>
              </a:extLst>
            </p:cNvPr>
            <p:cNvSpPr/>
            <p:nvPr/>
          </p:nvSpPr>
          <p:spPr>
            <a:xfrm>
              <a:off x="5384066" y="1257475"/>
              <a:ext cx="1449250" cy="1387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B978A4-7B5C-1F4B-BC4A-3E3A8FCEA39E}"/>
                </a:ext>
              </a:extLst>
            </p:cNvPr>
            <p:cNvGrpSpPr/>
            <p:nvPr/>
          </p:nvGrpSpPr>
          <p:grpSpPr>
            <a:xfrm>
              <a:off x="5371778" y="1167054"/>
              <a:ext cx="1524950" cy="1557657"/>
              <a:chOff x="5348873" y="1365535"/>
              <a:chExt cx="1480258" cy="136327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E756885-B268-BC49-9D2F-26149FB26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573" t="17308" r="12299" b="8140"/>
              <a:stretch/>
            </p:blipFill>
            <p:spPr>
              <a:xfrm>
                <a:off x="5577461" y="1498704"/>
                <a:ext cx="1126874" cy="10225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A20620-6527-5947-85D8-58AD9748DBEC}"/>
                  </a:ext>
                </a:extLst>
              </p:cNvPr>
              <p:cNvSpPr txBox="1"/>
              <p:nvPr/>
            </p:nvSpPr>
            <p:spPr>
              <a:xfrm>
                <a:off x="5899554" y="2459438"/>
                <a:ext cx="929577" cy="269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Group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6237BB-D7C0-C941-98BE-BC01CA11B2B5}"/>
                  </a:ext>
                </a:extLst>
              </p:cNvPr>
              <p:cNvSpPr txBox="1"/>
              <p:nvPr/>
            </p:nvSpPr>
            <p:spPr>
              <a:xfrm rot="16200000">
                <a:off x="4916963" y="1797445"/>
                <a:ext cx="1162578" cy="298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Particle area </a:t>
                </a:r>
              </a:p>
            </p:txBody>
          </p:sp>
        </p:grpSp>
      </p:grpSp>
      <p:sp>
        <p:nvSpPr>
          <p:cNvPr id="82" name="Freeform 81">
            <a:extLst>
              <a:ext uri="{FF2B5EF4-FFF2-40B4-BE49-F238E27FC236}">
                <a16:creationId xmlns:a16="http://schemas.microsoft.com/office/drawing/2014/main" id="{44309EDA-219E-AF44-B5CB-5159D0016184}"/>
              </a:ext>
            </a:extLst>
          </p:cNvPr>
          <p:cNvSpPr/>
          <p:nvPr/>
        </p:nvSpPr>
        <p:spPr>
          <a:xfrm>
            <a:off x="1181943" y="1061622"/>
            <a:ext cx="3894090" cy="412812"/>
          </a:xfrm>
          <a:custGeom>
            <a:avLst/>
            <a:gdLst>
              <a:gd name="connsiteX0" fmla="*/ 0 w 1043885"/>
              <a:gd name="connsiteY0" fmla="*/ 41281 h 412812"/>
              <a:gd name="connsiteX1" fmla="*/ 41281 w 1043885"/>
              <a:gd name="connsiteY1" fmla="*/ 0 h 412812"/>
              <a:gd name="connsiteX2" fmla="*/ 1002604 w 1043885"/>
              <a:gd name="connsiteY2" fmla="*/ 0 h 412812"/>
              <a:gd name="connsiteX3" fmla="*/ 1043885 w 1043885"/>
              <a:gd name="connsiteY3" fmla="*/ 41281 h 412812"/>
              <a:gd name="connsiteX4" fmla="*/ 1043885 w 1043885"/>
              <a:gd name="connsiteY4" fmla="*/ 371531 h 412812"/>
              <a:gd name="connsiteX5" fmla="*/ 1002604 w 1043885"/>
              <a:gd name="connsiteY5" fmla="*/ 412812 h 412812"/>
              <a:gd name="connsiteX6" fmla="*/ 41281 w 1043885"/>
              <a:gd name="connsiteY6" fmla="*/ 412812 h 412812"/>
              <a:gd name="connsiteX7" fmla="*/ 0 w 1043885"/>
              <a:gd name="connsiteY7" fmla="*/ 371531 h 412812"/>
              <a:gd name="connsiteX8" fmla="*/ 0 w 1043885"/>
              <a:gd name="connsiteY8" fmla="*/ 41281 h 4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412812">
                <a:moveTo>
                  <a:pt x="0" y="41281"/>
                </a:moveTo>
                <a:cubicBezTo>
                  <a:pt x="0" y="18482"/>
                  <a:pt x="18482" y="0"/>
                  <a:pt x="41281" y="0"/>
                </a:cubicBezTo>
                <a:lnTo>
                  <a:pt x="1002604" y="0"/>
                </a:lnTo>
                <a:cubicBezTo>
                  <a:pt x="1025403" y="0"/>
                  <a:pt x="1043885" y="18482"/>
                  <a:pt x="1043885" y="41281"/>
                </a:cubicBezTo>
                <a:lnTo>
                  <a:pt x="1043885" y="371531"/>
                </a:lnTo>
                <a:cubicBezTo>
                  <a:pt x="1043885" y="394330"/>
                  <a:pt x="1025403" y="412812"/>
                  <a:pt x="1002604" y="412812"/>
                </a:cubicBezTo>
                <a:lnTo>
                  <a:pt x="41281" y="412812"/>
                </a:lnTo>
                <a:cubicBezTo>
                  <a:pt x="18482" y="412812"/>
                  <a:pt x="0" y="394330"/>
                  <a:pt x="0" y="371531"/>
                </a:cubicBezTo>
                <a:lnTo>
                  <a:pt x="0" y="41281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659" tIns="111659" rIns="111659" bIns="111659" numCol="1" spcCol="1270" anchor="t" anchorCtr="0">
            <a:noAutofit/>
          </a:bodyPr>
          <a:lstStyle/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b="1" kern="1200" dirty="0">
                <a:solidFill>
                  <a:schemeClr val="tx1"/>
                </a:solidFill>
              </a:rPr>
              <a:t>PARTICLE MEASUREMENT AND PCA</a:t>
            </a:r>
            <a:endParaRPr lang="en-US" b="1" kern="1200" dirty="0">
              <a:solidFill>
                <a:schemeClr val="tx1"/>
              </a:solidFill>
            </a:endParaRPr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19F89924-EC3A-A64B-929D-50DD6D43F88F}"/>
              </a:ext>
            </a:extLst>
          </p:cNvPr>
          <p:cNvSpPr/>
          <p:nvPr/>
        </p:nvSpPr>
        <p:spPr>
          <a:xfrm>
            <a:off x="1082183" y="3969508"/>
            <a:ext cx="1586971" cy="412812"/>
          </a:xfrm>
          <a:custGeom>
            <a:avLst/>
            <a:gdLst>
              <a:gd name="connsiteX0" fmla="*/ 0 w 1043885"/>
              <a:gd name="connsiteY0" fmla="*/ 41281 h 412812"/>
              <a:gd name="connsiteX1" fmla="*/ 41281 w 1043885"/>
              <a:gd name="connsiteY1" fmla="*/ 0 h 412812"/>
              <a:gd name="connsiteX2" fmla="*/ 1002604 w 1043885"/>
              <a:gd name="connsiteY2" fmla="*/ 0 h 412812"/>
              <a:gd name="connsiteX3" fmla="*/ 1043885 w 1043885"/>
              <a:gd name="connsiteY3" fmla="*/ 41281 h 412812"/>
              <a:gd name="connsiteX4" fmla="*/ 1043885 w 1043885"/>
              <a:gd name="connsiteY4" fmla="*/ 371531 h 412812"/>
              <a:gd name="connsiteX5" fmla="*/ 1002604 w 1043885"/>
              <a:gd name="connsiteY5" fmla="*/ 412812 h 412812"/>
              <a:gd name="connsiteX6" fmla="*/ 41281 w 1043885"/>
              <a:gd name="connsiteY6" fmla="*/ 412812 h 412812"/>
              <a:gd name="connsiteX7" fmla="*/ 0 w 1043885"/>
              <a:gd name="connsiteY7" fmla="*/ 371531 h 412812"/>
              <a:gd name="connsiteX8" fmla="*/ 0 w 1043885"/>
              <a:gd name="connsiteY8" fmla="*/ 41281 h 4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412812">
                <a:moveTo>
                  <a:pt x="0" y="41281"/>
                </a:moveTo>
                <a:cubicBezTo>
                  <a:pt x="0" y="18482"/>
                  <a:pt x="18482" y="0"/>
                  <a:pt x="41281" y="0"/>
                </a:cubicBezTo>
                <a:lnTo>
                  <a:pt x="1002604" y="0"/>
                </a:lnTo>
                <a:cubicBezTo>
                  <a:pt x="1025403" y="0"/>
                  <a:pt x="1043885" y="18482"/>
                  <a:pt x="1043885" y="41281"/>
                </a:cubicBezTo>
                <a:lnTo>
                  <a:pt x="1043885" y="371531"/>
                </a:lnTo>
                <a:cubicBezTo>
                  <a:pt x="1043885" y="394330"/>
                  <a:pt x="1025403" y="412812"/>
                  <a:pt x="1002604" y="412812"/>
                </a:cubicBezTo>
                <a:lnTo>
                  <a:pt x="41281" y="412812"/>
                </a:lnTo>
                <a:cubicBezTo>
                  <a:pt x="18482" y="412812"/>
                  <a:pt x="0" y="394330"/>
                  <a:pt x="0" y="371531"/>
                </a:cubicBezTo>
                <a:lnTo>
                  <a:pt x="0" y="41281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659" tIns="111659" rIns="111659" bIns="111659" numCol="1" spcCol="1270" anchor="t" anchorCtr="0">
            <a:noAutofit/>
          </a:bodyPr>
          <a:lstStyle/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b="1" kern="1200" dirty="0">
                <a:solidFill>
                  <a:schemeClr val="tx1"/>
                </a:solidFill>
              </a:rPr>
              <a:t>IMAGE PCA </a:t>
            </a:r>
            <a:endParaRPr lang="en-US" b="1" kern="1200" dirty="0">
              <a:solidFill>
                <a:schemeClr val="tx1"/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39E168EB-7F47-3742-94A5-F54EAEA21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899" y="4846540"/>
            <a:ext cx="828021" cy="13716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D4C2E99-4207-6541-B7C1-13C7E4DB081A}"/>
              </a:ext>
            </a:extLst>
          </p:cNvPr>
          <p:cNvSpPr/>
          <p:nvPr/>
        </p:nvSpPr>
        <p:spPr>
          <a:xfrm>
            <a:off x="8188058" y="6211668"/>
            <a:ext cx="966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/>
                </a:solidFill>
                <a:latin typeface="Arial" charset="0"/>
              </a:rPr>
              <a:t>Xiaoyan Li</a:t>
            </a:r>
          </a:p>
          <a:p>
            <a:pPr algn="ctr" defTabSz="685800"/>
            <a:r>
              <a:rPr lang="en-US" sz="900" dirty="0">
                <a:solidFill>
                  <a:srgbClr val="000000"/>
                </a:solidFill>
                <a:latin typeface="PT Sans" charset="-52"/>
              </a:rPr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375348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EB43063-CB1B-B94A-885D-4D48F46142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466773"/>
              </p:ext>
            </p:extLst>
          </p:nvPr>
        </p:nvGraphicFramePr>
        <p:xfrm>
          <a:off x="228600" y="1387475"/>
          <a:ext cx="8255000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Document" r:id="rId3" imgW="8255000" imgH="4826000" progId="Word.Document.12">
                  <p:embed/>
                </p:oleObj>
              </mc:Choice>
              <mc:Fallback>
                <p:oleObj name="Document" r:id="rId3" imgW="8255000" imgH="482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387475"/>
                        <a:ext cx="8255000" cy="482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4676BDC-EAA8-3247-B3EE-242BC960CD43}"/>
              </a:ext>
            </a:extLst>
          </p:cNvPr>
          <p:cNvSpPr txBox="1">
            <a:spLocks/>
          </p:cNvSpPr>
          <p:nvPr/>
        </p:nvSpPr>
        <p:spPr>
          <a:xfrm>
            <a:off x="200432" y="-18854"/>
            <a:ext cx="8543518" cy="104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An array of images from mixtures containing Ca</a:t>
            </a:r>
            <a:r>
              <a:rPr lang="en-US" sz="3200" baseline="30000" dirty="0"/>
              <a:t>2+</a:t>
            </a:r>
            <a:r>
              <a:rPr lang="en-US" sz="3200" dirty="0"/>
              <a:t>, Mg</a:t>
            </a:r>
            <a:r>
              <a:rPr lang="en-US" sz="3200" baseline="30000" dirty="0"/>
              <a:t>2+</a:t>
            </a:r>
            <a:r>
              <a:rPr lang="en-US" sz="3200" dirty="0"/>
              <a:t>, Na</a:t>
            </a:r>
            <a:r>
              <a:rPr lang="en-US" sz="3200" baseline="30000" dirty="0"/>
              <a:t>+</a:t>
            </a:r>
            <a:r>
              <a:rPr lang="en-US" sz="3200" dirty="0"/>
              <a:t>, Cl</a:t>
            </a:r>
            <a:r>
              <a:rPr lang="en-US" sz="3200" baseline="30000" dirty="0"/>
              <a:t>-</a:t>
            </a:r>
            <a:r>
              <a:rPr lang="en-US" sz="3200" dirty="0"/>
              <a:t>, SO</a:t>
            </a:r>
            <a:r>
              <a:rPr lang="en-US" sz="3200" baseline="-25000" dirty="0"/>
              <a:t>4</a:t>
            </a:r>
            <a:r>
              <a:rPr lang="en-US" sz="3200" baseline="30000" dirty="0"/>
              <a:t>2-</a:t>
            </a:r>
            <a:r>
              <a:rPr lang="en-US" sz="3200" dirty="0"/>
              <a:t>, and HCO</a:t>
            </a:r>
            <a:r>
              <a:rPr lang="en-US" sz="3200" baseline="-25000" dirty="0"/>
              <a:t>3</a:t>
            </a:r>
            <a:r>
              <a:rPr lang="en-US" sz="3200" baseline="30000" dirty="0"/>
              <a:t>-</a:t>
            </a:r>
            <a:r>
              <a:rPr lang="en-US" sz="3200" dirty="0"/>
              <a:t> were analyzed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81941-D03A-694A-B8A0-5511FDC32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899" y="4846540"/>
            <a:ext cx="828021" cy="1371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906F19-63DD-2D4C-9B15-7CA70537E040}"/>
              </a:ext>
            </a:extLst>
          </p:cNvPr>
          <p:cNvSpPr/>
          <p:nvPr/>
        </p:nvSpPr>
        <p:spPr>
          <a:xfrm>
            <a:off x="8188058" y="6211668"/>
            <a:ext cx="966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/>
                </a:solidFill>
                <a:latin typeface="Arial" charset="0"/>
              </a:rPr>
              <a:t>Xiaoyan Li</a:t>
            </a:r>
          </a:p>
          <a:p>
            <a:pPr algn="ctr" defTabSz="685800"/>
            <a:r>
              <a:rPr lang="en-US" sz="900" dirty="0">
                <a:solidFill>
                  <a:srgbClr val="000000"/>
                </a:solidFill>
                <a:latin typeface="PT Sans" charset="-52"/>
              </a:rPr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286178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B52E8993-F826-4549-84EB-F917CF300588}"/>
              </a:ext>
            </a:extLst>
          </p:cNvPr>
          <p:cNvSpPr/>
          <p:nvPr/>
        </p:nvSpPr>
        <p:spPr>
          <a:xfrm>
            <a:off x="0" y="4070450"/>
            <a:ext cx="3944803" cy="2787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37DBDE-585B-AD4C-8717-A824983AEBE3}"/>
              </a:ext>
            </a:extLst>
          </p:cNvPr>
          <p:cNvSpPr/>
          <p:nvPr/>
        </p:nvSpPr>
        <p:spPr>
          <a:xfrm>
            <a:off x="1376283" y="1161075"/>
            <a:ext cx="7736721" cy="274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2A013-826B-E74F-AD0F-5CCA1938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9" y="1610255"/>
            <a:ext cx="1022647" cy="1022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44F58A-A4C7-1547-9A3D-F761E583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099" y="1591149"/>
            <a:ext cx="1041753" cy="1041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589098-D961-5B48-81AD-C31DB850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476" y="1591148"/>
            <a:ext cx="1041754" cy="1041754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795D86A-5C1B-3B41-A58C-ED70B2A4C3AB}"/>
              </a:ext>
            </a:extLst>
          </p:cNvPr>
          <p:cNvSpPr/>
          <p:nvPr/>
        </p:nvSpPr>
        <p:spPr>
          <a:xfrm>
            <a:off x="278586" y="2635922"/>
            <a:ext cx="1043885" cy="1100256"/>
          </a:xfrm>
          <a:custGeom>
            <a:avLst/>
            <a:gdLst>
              <a:gd name="connsiteX0" fmla="*/ 0 w 1043885"/>
              <a:gd name="connsiteY0" fmla="*/ 91134 h 911340"/>
              <a:gd name="connsiteX1" fmla="*/ 91134 w 1043885"/>
              <a:gd name="connsiteY1" fmla="*/ 0 h 911340"/>
              <a:gd name="connsiteX2" fmla="*/ 952751 w 1043885"/>
              <a:gd name="connsiteY2" fmla="*/ 0 h 911340"/>
              <a:gd name="connsiteX3" fmla="*/ 1043885 w 1043885"/>
              <a:gd name="connsiteY3" fmla="*/ 91134 h 911340"/>
              <a:gd name="connsiteX4" fmla="*/ 1043885 w 1043885"/>
              <a:gd name="connsiteY4" fmla="*/ 820206 h 911340"/>
              <a:gd name="connsiteX5" fmla="*/ 952751 w 1043885"/>
              <a:gd name="connsiteY5" fmla="*/ 911340 h 911340"/>
              <a:gd name="connsiteX6" fmla="*/ 91134 w 1043885"/>
              <a:gd name="connsiteY6" fmla="*/ 911340 h 911340"/>
              <a:gd name="connsiteX7" fmla="*/ 0 w 1043885"/>
              <a:gd name="connsiteY7" fmla="*/ 820206 h 911340"/>
              <a:gd name="connsiteX8" fmla="*/ 0 w 1043885"/>
              <a:gd name="connsiteY8" fmla="*/ 91134 h 91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911340">
                <a:moveTo>
                  <a:pt x="0" y="91134"/>
                </a:moveTo>
                <a:cubicBezTo>
                  <a:pt x="0" y="40802"/>
                  <a:pt x="40802" y="0"/>
                  <a:pt x="91134" y="0"/>
                </a:cubicBezTo>
                <a:lnTo>
                  <a:pt x="952751" y="0"/>
                </a:lnTo>
                <a:cubicBezTo>
                  <a:pt x="1003083" y="0"/>
                  <a:pt x="1043885" y="40802"/>
                  <a:pt x="1043885" y="91134"/>
                </a:cubicBezTo>
                <a:lnTo>
                  <a:pt x="1043885" y="820206"/>
                </a:lnTo>
                <a:cubicBezTo>
                  <a:pt x="1043885" y="870538"/>
                  <a:pt x="1003083" y="911340"/>
                  <a:pt x="952751" y="911340"/>
                </a:cubicBezTo>
                <a:lnTo>
                  <a:pt x="91134" y="911340"/>
                </a:lnTo>
                <a:cubicBezTo>
                  <a:pt x="40802" y="911340"/>
                  <a:pt x="0" y="870538"/>
                  <a:pt x="0" y="820206"/>
                </a:cubicBezTo>
                <a:lnTo>
                  <a:pt x="0" y="911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35712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kern="1200" dirty="0"/>
              <a:t>Original</a:t>
            </a:r>
            <a:r>
              <a:rPr lang="zh-CN" altLang="en-US" sz="1400" kern="1200" dirty="0"/>
              <a:t> </a:t>
            </a:r>
            <a:r>
              <a:rPr lang="en-US" altLang="zh-CN" sz="1400" kern="1200" dirty="0"/>
              <a:t>RGB</a:t>
            </a:r>
            <a:r>
              <a:rPr lang="zh-CN" altLang="en-US" sz="1400" kern="1200" dirty="0"/>
              <a:t> </a:t>
            </a:r>
            <a:r>
              <a:rPr lang="en-US" altLang="zh-CN" sz="1400" kern="1200" dirty="0"/>
              <a:t>images      </a:t>
            </a:r>
            <a:endParaRPr lang="en-US" sz="1400" kern="12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E141031-EC35-3F48-AA26-F46658F27296}"/>
              </a:ext>
            </a:extLst>
          </p:cNvPr>
          <p:cNvSpPr/>
          <p:nvPr/>
        </p:nvSpPr>
        <p:spPr>
          <a:xfrm>
            <a:off x="1205608" y="2985087"/>
            <a:ext cx="1000073" cy="502620"/>
          </a:xfrm>
          <a:custGeom>
            <a:avLst/>
            <a:gdLst>
              <a:gd name="connsiteX0" fmla="*/ 0 w 1000073"/>
              <a:gd name="connsiteY0" fmla="*/ 50262 h 502620"/>
              <a:gd name="connsiteX1" fmla="*/ 50262 w 1000073"/>
              <a:gd name="connsiteY1" fmla="*/ 0 h 502620"/>
              <a:gd name="connsiteX2" fmla="*/ 949811 w 1000073"/>
              <a:gd name="connsiteY2" fmla="*/ 0 h 502620"/>
              <a:gd name="connsiteX3" fmla="*/ 1000073 w 1000073"/>
              <a:gd name="connsiteY3" fmla="*/ 50262 h 502620"/>
              <a:gd name="connsiteX4" fmla="*/ 1000073 w 1000073"/>
              <a:gd name="connsiteY4" fmla="*/ 452358 h 502620"/>
              <a:gd name="connsiteX5" fmla="*/ 949811 w 1000073"/>
              <a:gd name="connsiteY5" fmla="*/ 502620 h 502620"/>
              <a:gd name="connsiteX6" fmla="*/ 50262 w 1000073"/>
              <a:gd name="connsiteY6" fmla="*/ 502620 h 502620"/>
              <a:gd name="connsiteX7" fmla="*/ 0 w 1000073"/>
              <a:gd name="connsiteY7" fmla="*/ 452358 h 502620"/>
              <a:gd name="connsiteX8" fmla="*/ 0 w 1000073"/>
              <a:gd name="connsiteY8" fmla="*/ 50262 h 50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73" h="502620">
                <a:moveTo>
                  <a:pt x="0" y="50262"/>
                </a:moveTo>
                <a:cubicBezTo>
                  <a:pt x="0" y="22503"/>
                  <a:pt x="22503" y="0"/>
                  <a:pt x="50262" y="0"/>
                </a:cubicBezTo>
                <a:lnTo>
                  <a:pt x="949811" y="0"/>
                </a:lnTo>
                <a:cubicBezTo>
                  <a:pt x="977570" y="0"/>
                  <a:pt x="1000073" y="22503"/>
                  <a:pt x="1000073" y="50262"/>
                </a:cubicBezTo>
                <a:lnTo>
                  <a:pt x="1000073" y="452358"/>
                </a:lnTo>
                <a:cubicBezTo>
                  <a:pt x="1000073" y="480117"/>
                  <a:pt x="977570" y="502620"/>
                  <a:pt x="949811" y="502620"/>
                </a:cubicBezTo>
                <a:lnTo>
                  <a:pt x="50262" y="502620"/>
                </a:lnTo>
                <a:cubicBezTo>
                  <a:pt x="22503" y="502620"/>
                  <a:pt x="0" y="480117"/>
                  <a:pt x="0" y="452358"/>
                </a:cubicBezTo>
                <a:lnTo>
                  <a:pt x="0" y="5026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89" tIns="114289" rIns="114289" bIns="114289" numCol="1" spcCol="1270" anchor="t" anchorCtr="0">
            <a:noAutofit/>
          </a:bodyPr>
          <a:lstStyle/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en-US" altLang="zh-CN" sz="1400" kern="1200" dirty="0" err="1">
                <a:solidFill>
                  <a:schemeClr val="accent1">
                    <a:lumMod val="75000"/>
                  </a:schemeClr>
                </a:solidFill>
              </a:rPr>
              <a:t>Matlab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en-US" altLang="zh-CN" sz="1400" kern="1200" dirty="0">
                <a:solidFill>
                  <a:schemeClr val="accent1">
                    <a:lumMod val="75000"/>
                  </a:schemeClr>
                </a:solidFill>
              </a:rPr>
              <a:t>im2bw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en-US" altLang="zh-CN" sz="1400" kern="1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46DCD4E-CBFC-E941-89A8-780CC4E91D63}"/>
              </a:ext>
            </a:extLst>
          </p:cNvPr>
          <p:cNvSpPr/>
          <p:nvPr/>
        </p:nvSpPr>
        <p:spPr>
          <a:xfrm rot="50938">
            <a:off x="1472296" y="2849677"/>
            <a:ext cx="457200" cy="259643"/>
          </a:xfrm>
          <a:custGeom>
            <a:avLst/>
            <a:gdLst>
              <a:gd name="connsiteX0" fmla="*/ 0 w 317718"/>
              <a:gd name="connsiteY0" fmla="*/ 51929 h 259643"/>
              <a:gd name="connsiteX1" fmla="*/ 187897 w 317718"/>
              <a:gd name="connsiteY1" fmla="*/ 51929 h 259643"/>
              <a:gd name="connsiteX2" fmla="*/ 187897 w 317718"/>
              <a:gd name="connsiteY2" fmla="*/ 0 h 259643"/>
              <a:gd name="connsiteX3" fmla="*/ 317718 w 317718"/>
              <a:gd name="connsiteY3" fmla="*/ 129822 h 259643"/>
              <a:gd name="connsiteX4" fmla="*/ 187897 w 317718"/>
              <a:gd name="connsiteY4" fmla="*/ 259643 h 259643"/>
              <a:gd name="connsiteX5" fmla="*/ 187897 w 317718"/>
              <a:gd name="connsiteY5" fmla="*/ 207714 h 259643"/>
              <a:gd name="connsiteX6" fmla="*/ 0 w 317718"/>
              <a:gd name="connsiteY6" fmla="*/ 207714 h 259643"/>
              <a:gd name="connsiteX7" fmla="*/ 0 w 317718"/>
              <a:gd name="connsiteY7" fmla="*/ 51929 h 25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718" h="259643">
                <a:moveTo>
                  <a:pt x="0" y="51929"/>
                </a:moveTo>
                <a:lnTo>
                  <a:pt x="187897" y="51929"/>
                </a:lnTo>
                <a:lnTo>
                  <a:pt x="187897" y="0"/>
                </a:lnTo>
                <a:lnTo>
                  <a:pt x="317718" y="129822"/>
                </a:lnTo>
                <a:lnTo>
                  <a:pt x="187897" y="259643"/>
                </a:lnTo>
                <a:lnTo>
                  <a:pt x="187897" y="207714"/>
                </a:lnTo>
                <a:lnTo>
                  <a:pt x="0" y="207714"/>
                </a:lnTo>
                <a:lnTo>
                  <a:pt x="0" y="51929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51929" rIns="77893" bIns="51928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8A8D50E-8AEC-CB49-B0B9-7B88E5CE97EF}"/>
              </a:ext>
            </a:extLst>
          </p:cNvPr>
          <p:cNvSpPr/>
          <p:nvPr/>
        </p:nvSpPr>
        <p:spPr>
          <a:xfrm>
            <a:off x="2025100" y="2635921"/>
            <a:ext cx="1043885" cy="1097280"/>
          </a:xfrm>
          <a:custGeom>
            <a:avLst/>
            <a:gdLst>
              <a:gd name="connsiteX0" fmla="*/ 0 w 1043885"/>
              <a:gd name="connsiteY0" fmla="*/ 60609 h 606085"/>
              <a:gd name="connsiteX1" fmla="*/ 60609 w 1043885"/>
              <a:gd name="connsiteY1" fmla="*/ 0 h 606085"/>
              <a:gd name="connsiteX2" fmla="*/ 983277 w 1043885"/>
              <a:gd name="connsiteY2" fmla="*/ 0 h 606085"/>
              <a:gd name="connsiteX3" fmla="*/ 1043886 w 1043885"/>
              <a:gd name="connsiteY3" fmla="*/ 60609 h 606085"/>
              <a:gd name="connsiteX4" fmla="*/ 1043885 w 1043885"/>
              <a:gd name="connsiteY4" fmla="*/ 545477 h 606085"/>
              <a:gd name="connsiteX5" fmla="*/ 983276 w 1043885"/>
              <a:gd name="connsiteY5" fmla="*/ 606086 h 606085"/>
              <a:gd name="connsiteX6" fmla="*/ 60609 w 1043885"/>
              <a:gd name="connsiteY6" fmla="*/ 606085 h 606085"/>
              <a:gd name="connsiteX7" fmla="*/ 0 w 1043885"/>
              <a:gd name="connsiteY7" fmla="*/ 545476 h 606085"/>
              <a:gd name="connsiteX8" fmla="*/ 0 w 1043885"/>
              <a:gd name="connsiteY8" fmla="*/ 60609 h 60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606085">
                <a:moveTo>
                  <a:pt x="0" y="60609"/>
                </a:moveTo>
                <a:cubicBezTo>
                  <a:pt x="0" y="27136"/>
                  <a:pt x="27136" y="0"/>
                  <a:pt x="60609" y="0"/>
                </a:cubicBezTo>
                <a:lnTo>
                  <a:pt x="983277" y="0"/>
                </a:lnTo>
                <a:cubicBezTo>
                  <a:pt x="1016750" y="0"/>
                  <a:pt x="1043886" y="27136"/>
                  <a:pt x="1043886" y="60609"/>
                </a:cubicBezTo>
                <a:cubicBezTo>
                  <a:pt x="1043886" y="222232"/>
                  <a:pt x="1043885" y="383854"/>
                  <a:pt x="1043885" y="545477"/>
                </a:cubicBezTo>
                <a:cubicBezTo>
                  <a:pt x="1043885" y="578950"/>
                  <a:pt x="1016749" y="606086"/>
                  <a:pt x="983276" y="606086"/>
                </a:cubicBezTo>
                <a:lnTo>
                  <a:pt x="60609" y="606085"/>
                </a:lnTo>
                <a:cubicBezTo>
                  <a:pt x="27136" y="606085"/>
                  <a:pt x="0" y="578949"/>
                  <a:pt x="0" y="545476"/>
                </a:cubicBezTo>
                <a:lnTo>
                  <a:pt x="0" y="60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255368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kern="1200" dirty="0"/>
              <a:t>Black</a:t>
            </a:r>
            <a:r>
              <a:rPr lang="zh-CN" altLang="en-US" sz="1400" kern="1200" dirty="0"/>
              <a:t> </a:t>
            </a:r>
            <a:r>
              <a:rPr lang="en-US" altLang="zh-CN" sz="1400" kern="1200" dirty="0"/>
              <a:t>white</a:t>
            </a:r>
            <a:endParaRPr lang="en-US" sz="1400" kern="120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9760778-CCD8-1F49-BE72-C2C13D96B49F}"/>
              </a:ext>
            </a:extLst>
          </p:cNvPr>
          <p:cNvSpPr/>
          <p:nvPr/>
        </p:nvSpPr>
        <p:spPr>
          <a:xfrm>
            <a:off x="2900918" y="2971777"/>
            <a:ext cx="1043885" cy="412812"/>
          </a:xfrm>
          <a:custGeom>
            <a:avLst/>
            <a:gdLst>
              <a:gd name="connsiteX0" fmla="*/ 0 w 1043885"/>
              <a:gd name="connsiteY0" fmla="*/ 41281 h 412812"/>
              <a:gd name="connsiteX1" fmla="*/ 41281 w 1043885"/>
              <a:gd name="connsiteY1" fmla="*/ 0 h 412812"/>
              <a:gd name="connsiteX2" fmla="*/ 1002604 w 1043885"/>
              <a:gd name="connsiteY2" fmla="*/ 0 h 412812"/>
              <a:gd name="connsiteX3" fmla="*/ 1043885 w 1043885"/>
              <a:gd name="connsiteY3" fmla="*/ 41281 h 412812"/>
              <a:gd name="connsiteX4" fmla="*/ 1043885 w 1043885"/>
              <a:gd name="connsiteY4" fmla="*/ 371531 h 412812"/>
              <a:gd name="connsiteX5" fmla="*/ 1002604 w 1043885"/>
              <a:gd name="connsiteY5" fmla="*/ 412812 h 412812"/>
              <a:gd name="connsiteX6" fmla="*/ 41281 w 1043885"/>
              <a:gd name="connsiteY6" fmla="*/ 412812 h 412812"/>
              <a:gd name="connsiteX7" fmla="*/ 0 w 1043885"/>
              <a:gd name="connsiteY7" fmla="*/ 371531 h 412812"/>
              <a:gd name="connsiteX8" fmla="*/ 0 w 1043885"/>
              <a:gd name="connsiteY8" fmla="*/ 41281 h 4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412812">
                <a:moveTo>
                  <a:pt x="0" y="41281"/>
                </a:moveTo>
                <a:cubicBezTo>
                  <a:pt x="0" y="18482"/>
                  <a:pt x="18482" y="0"/>
                  <a:pt x="41281" y="0"/>
                </a:cubicBezTo>
                <a:lnTo>
                  <a:pt x="1002604" y="0"/>
                </a:lnTo>
                <a:cubicBezTo>
                  <a:pt x="1025403" y="0"/>
                  <a:pt x="1043885" y="18482"/>
                  <a:pt x="1043885" y="41281"/>
                </a:cubicBezTo>
                <a:lnTo>
                  <a:pt x="1043885" y="371531"/>
                </a:lnTo>
                <a:cubicBezTo>
                  <a:pt x="1043885" y="394330"/>
                  <a:pt x="1025403" y="412812"/>
                  <a:pt x="1002604" y="412812"/>
                </a:cubicBezTo>
                <a:lnTo>
                  <a:pt x="41281" y="412812"/>
                </a:lnTo>
                <a:cubicBezTo>
                  <a:pt x="18482" y="412812"/>
                  <a:pt x="0" y="394330"/>
                  <a:pt x="0" y="371531"/>
                </a:cubicBezTo>
                <a:lnTo>
                  <a:pt x="0" y="41281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659" tIns="111659" rIns="111659" bIns="111659" numCol="1" spcCol="1270" anchor="t" anchorCtr="0">
            <a:noAutofit/>
          </a:bodyPr>
          <a:lstStyle/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sz="1400" kern="1200" dirty="0" err="1">
                <a:solidFill>
                  <a:schemeClr val="accent1">
                    <a:lumMod val="75000"/>
                  </a:schemeClr>
                </a:solidFill>
              </a:rPr>
              <a:t>Matlab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CN" sz="1400" kern="1200" dirty="0">
                <a:solidFill>
                  <a:schemeClr val="accent1">
                    <a:lumMod val="75000"/>
                  </a:schemeClr>
                </a:solidFill>
              </a:rPr>
              <a:t>edfilt2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sz="1400" kern="1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7E19BFA-FBF5-BD4E-8D35-272B1AB0378D}"/>
              </a:ext>
            </a:extLst>
          </p:cNvPr>
          <p:cNvSpPr/>
          <p:nvPr/>
        </p:nvSpPr>
        <p:spPr>
          <a:xfrm rot="21553951">
            <a:off x="3222956" y="2849677"/>
            <a:ext cx="457200" cy="259643"/>
          </a:xfrm>
          <a:custGeom>
            <a:avLst/>
            <a:gdLst>
              <a:gd name="connsiteX0" fmla="*/ 0 w 335061"/>
              <a:gd name="connsiteY0" fmla="*/ 51929 h 259643"/>
              <a:gd name="connsiteX1" fmla="*/ 205240 w 335061"/>
              <a:gd name="connsiteY1" fmla="*/ 51929 h 259643"/>
              <a:gd name="connsiteX2" fmla="*/ 205240 w 335061"/>
              <a:gd name="connsiteY2" fmla="*/ 0 h 259643"/>
              <a:gd name="connsiteX3" fmla="*/ 335061 w 335061"/>
              <a:gd name="connsiteY3" fmla="*/ 129822 h 259643"/>
              <a:gd name="connsiteX4" fmla="*/ 205240 w 335061"/>
              <a:gd name="connsiteY4" fmla="*/ 259643 h 259643"/>
              <a:gd name="connsiteX5" fmla="*/ 205240 w 335061"/>
              <a:gd name="connsiteY5" fmla="*/ 207714 h 259643"/>
              <a:gd name="connsiteX6" fmla="*/ 0 w 335061"/>
              <a:gd name="connsiteY6" fmla="*/ 207714 h 259643"/>
              <a:gd name="connsiteX7" fmla="*/ 0 w 335061"/>
              <a:gd name="connsiteY7" fmla="*/ 51929 h 25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061" h="259643">
                <a:moveTo>
                  <a:pt x="0" y="51929"/>
                </a:moveTo>
                <a:lnTo>
                  <a:pt x="205240" y="51929"/>
                </a:lnTo>
                <a:lnTo>
                  <a:pt x="205240" y="0"/>
                </a:lnTo>
                <a:lnTo>
                  <a:pt x="335061" y="129822"/>
                </a:lnTo>
                <a:lnTo>
                  <a:pt x="205240" y="259643"/>
                </a:lnTo>
                <a:lnTo>
                  <a:pt x="205240" y="207714"/>
                </a:lnTo>
                <a:lnTo>
                  <a:pt x="0" y="207714"/>
                </a:lnTo>
                <a:lnTo>
                  <a:pt x="0" y="51929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51929" rIns="77893" bIns="51928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2FED1BC-BF90-874A-A890-70FE95135B56}"/>
              </a:ext>
            </a:extLst>
          </p:cNvPr>
          <p:cNvSpPr/>
          <p:nvPr/>
        </p:nvSpPr>
        <p:spPr>
          <a:xfrm>
            <a:off x="3771614" y="2635921"/>
            <a:ext cx="1043885" cy="1097280"/>
          </a:xfrm>
          <a:custGeom>
            <a:avLst/>
            <a:gdLst>
              <a:gd name="connsiteX0" fmla="*/ 0 w 1043885"/>
              <a:gd name="connsiteY0" fmla="*/ 60609 h 606085"/>
              <a:gd name="connsiteX1" fmla="*/ 60609 w 1043885"/>
              <a:gd name="connsiteY1" fmla="*/ 0 h 606085"/>
              <a:gd name="connsiteX2" fmla="*/ 983277 w 1043885"/>
              <a:gd name="connsiteY2" fmla="*/ 0 h 606085"/>
              <a:gd name="connsiteX3" fmla="*/ 1043886 w 1043885"/>
              <a:gd name="connsiteY3" fmla="*/ 60609 h 606085"/>
              <a:gd name="connsiteX4" fmla="*/ 1043885 w 1043885"/>
              <a:gd name="connsiteY4" fmla="*/ 545477 h 606085"/>
              <a:gd name="connsiteX5" fmla="*/ 983276 w 1043885"/>
              <a:gd name="connsiteY5" fmla="*/ 606086 h 606085"/>
              <a:gd name="connsiteX6" fmla="*/ 60609 w 1043885"/>
              <a:gd name="connsiteY6" fmla="*/ 606085 h 606085"/>
              <a:gd name="connsiteX7" fmla="*/ 0 w 1043885"/>
              <a:gd name="connsiteY7" fmla="*/ 545476 h 606085"/>
              <a:gd name="connsiteX8" fmla="*/ 0 w 1043885"/>
              <a:gd name="connsiteY8" fmla="*/ 60609 h 60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606085">
                <a:moveTo>
                  <a:pt x="0" y="60609"/>
                </a:moveTo>
                <a:cubicBezTo>
                  <a:pt x="0" y="27136"/>
                  <a:pt x="27136" y="0"/>
                  <a:pt x="60609" y="0"/>
                </a:cubicBezTo>
                <a:lnTo>
                  <a:pt x="983277" y="0"/>
                </a:lnTo>
                <a:cubicBezTo>
                  <a:pt x="1016750" y="0"/>
                  <a:pt x="1043886" y="27136"/>
                  <a:pt x="1043886" y="60609"/>
                </a:cubicBezTo>
                <a:cubicBezTo>
                  <a:pt x="1043886" y="222232"/>
                  <a:pt x="1043885" y="383854"/>
                  <a:pt x="1043885" y="545477"/>
                </a:cubicBezTo>
                <a:cubicBezTo>
                  <a:pt x="1043885" y="578950"/>
                  <a:pt x="1016749" y="606086"/>
                  <a:pt x="983276" y="606086"/>
                </a:cubicBezTo>
                <a:lnTo>
                  <a:pt x="60609" y="606085"/>
                </a:lnTo>
                <a:cubicBezTo>
                  <a:pt x="27136" y="606085"/>
                  <a:pt x="0" y="578949"/>
                  <a:pt x="0" y="545476"/>
                </a:cubicBezTo>
                <a:lnTo>
                  <a:pt x="0" y="60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255368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kern="1200" dirty="0"/>
              <a:t>Noise</a:t>
            </a:r>
            <a:r>
              <a:rPr lang="zh-CN" altLang="en-US" sz="1400" kern="1200" dirty="0"/>
              <a:t> </a:t>
            </a:r>
            <a:r>
              <a:rPr lang="en-US" altLang="zh-CN" sz="1400" kern="1200" dirty="0"/>
              <a:t>removed</a:t>
            </a:r>
            <a:r>
              <a:rPr lang="zh-CN" altLang="en-US" sz="1400" kern="1200" dirty="0"/>
              <a:t> </a:t>
            </a:r>
            <a:r>
              <a:rPr lang="en-US" altLang="zh-CN" sz="1400" kern="1200" dirty="0"/>
              <a:t> </a:t>
            </a:r>
            <a:endParaRPr lang="en-US" sz="1400" kern="120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E8F344B-2F40-7649-AEE0-769052BF9970}"/>
              </a:ext>
            </a:extLst>
          </p:cNvPr>
          <p:cNvSpPr/>
          <p:nvPr/>
        </p:nvSpPr>
        <p:spPr>
          <a:xfrm>
            <a:off x="4633616" y="2981204"/>
            <a:ext cx="1274292" cy="502620"/>
          </a:xfrm>
          <a:custGeom>
            <a:avLst/>
            <a:gdLst>
              <a:gd name="connsiteX0" fmla="*/ 0 w 1274292"/>
              <a:gd name="connsiteY0" fmla="*/ 50262 h 502620"/>
              <a:gd name="connsiteX1" fmla="*/ 50262 w 1274292"/>
              <a:gd name="connsiteY1" fmla="*/ 0 h 502620"/>
              <a:gd name="connsiteX2" fmla="*/ 1224030 w 1274292"/>
              <a:gd name="connsiteY2" fmla="*/ 0 h 502620"/>
              <a:gd name="connsiteX3" fmla="*/ 1274292 w 1274292"/>
              <a:gd name="connsiteY3" fmla="*/ 50262 h 502620"/>
              <a:gd name="connsiteX4" fmla="*/ 1274292 w 1274292"/>
              <a:gd name="connsiteY4" fmla="*/ 452358 h 502620"/>
              <a:gd name="connsiteX5" fmla="*/ 1224030 w 1274292"/>
              <a:gd name="connsiteY5" fmla="*/ 502620 h 502620"/>
              <a:gd name="connsiteX6" fmla="*/ 50262 w 1274292"/>
              <a:gd name="connsiteY6" fmla="*/ 502620 h 502620"/>
              <a:gd name="connsiteX7" fmla="*/ 0 w 1274292"/>
              <a:gd name="connsiteY7" fmla="*/ 452358 h 502620"/>
              <a:gd name="connsiteX8" fmla="*/ 0 w 1274292"/>
              <a:gd name="connsiteY8" fmla="*/ 50262 h 50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4292" h="502620">
                <a:moveTo>
                  <a:pt x="0" y="50262"/>
                </a:moveTo>
                <a:cubicBezTo>
                  <a:pt x="0" y="22503"/>
                  <a:pt x="22503" y="0"/>
                  <a:pt x="50262" y="0"/>
                </a:cubicBezTo>
                <a:lnTo>
                  <a:pt x="1224030" y="0"/>
                </a:lnTo>
                <a:cubicBezTo>
                  <a:pt x="1251789" y="0"/>
                  <a:pt x="1274292" y="22503"/>
                  <a:pt x="1274292" y="50262"/>
                </a:cubicBezTo>
                <a:lnTo>
                  <a:pt x="1274292" y="452358"/>
                </a:lnTo>
                <a:cubicBezTo>
                  <a:pt x="1274292" y="480117"/>
                  <a:pt x="1251789" y="502620"/>
                  <a:pt x="1224030" y="502620"/>
                </a:cubicBezTo>
                <a:lnTo>
                  <a:pt x="50262" y="502620"/>
                </a:lnTo>
                <a:cubicBezTo>
                  <a:pt x="22503" y="502620"/>
                  <a:pt x="0" y="480117"/>
                  <a:pt x="0" y="452358"/>
                </a:cubicBezTo>
                <a:lnTo>
                  <a:pt x="0" y="5026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89" tIns="114289" rIns="114289" bIns="114289" numCol="1" spcCol="1270" anchor="t" anchorCtr="0">
            <a:noAutofit/>
          </a:bodyPr>
          <a:lstStyle/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sz="1400" kern="1200" dirty="0" err="1">
                <a:solidFill>
                  <a:schemeClr val="accent1">
                    <a:lumMod val="75000"/>
                  </a:schemeClr>
                </a:solidFill>
              </a:rPr>
              <a:t>Matlab</a:t>
            </a:r>
            <a:r>
              <a:rPr lang="en-US" altLang="zh-CN" sz="1400" kern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CN" sz="1400" kern="1200" dirty="0" err="1">
                <a:solidFill>
                  <a:schemeClr val="accent1">
                    <a:lumMod val="75000"/>
                  </a:schemeClr>
                </a:solidFill>
              </a:rPr>
              <a:t>egionprops</a:t>
            </a:r>
            <a:endParaRPr lang="en-US" altLang="zh-CN" sz="1400" kern="12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F883A59-299A-4647-9F62-2FCCD3A832A8}"/>
              </a:ext>
            </a:extLst>
          </p:cNvPr>
          <p:cNvSpPr/>
          <p:nvPr/>
        </p:nvSpPr>
        <p:spPr>
          <a:xfrm>
            <a:off x="4983045" y="2849677"/>
            <a:ext cx="675757" cy="259643"/>
          </a:xfrm>
          <a:custGeom>
            <a:avLst/>
            <a:gdLst>
              <a:gd name="connsiteX0" fmla="*/ 0 w 396089"/>
              <a:gd name="connsiteY0" fmla="*/ 51929 h 259643"/>
              <a:gd name="connsiteX1" fmla="*/ 266268 w 396089"/>
              <a:gd name="connsiteY1" fmla="*/ 51929 h 259643"/>
              <a:gd name="connsiteX2" fmla="*/ 266268 w 396089"/>
              <a:gd name="connsiteY2" fmla="*/ 0 h 259643"/>
              <a:gd name="connsiteX3" fmla="*/ 396089 w 396089"/>
              <a:gd name="connsiteY3" fmla="*/ 129822 h 259643"/>
              <a:gd name="connsiteX4" fmla="*/ 266268 w 396089"/>
              <a:gd name="connsiteY4" fmla="*/ 259643 h 259643"/>
              <a:gd name="connsiteX5" fmla="*/ 266268 w 396089"/>
              <a:gd name="connsiteY5" fmla="*/ 207714 h 259643"/>
              <a:gd name="connsiteX6" fmla="*/ 0 w 396089"/>
              <a:gd name="connsiteY6" fmla="*/ 207714 h 259643"/>
              <a:gd name="connsiteX7" fmla="*/ 0 w 396089"/>
              <a:gd name="connsiteY7" fmla="*/ 51929 h 25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089" h="259643">
                <a:moveTo>
                  <a:pt x="0" y="51929"/>
                </a:moveTo>
                <a:lnTo>
                  <a:pt x="266268" y="51929"/>
                </a:lnTo>
                <a:lnTo>
                  <a:pt x="266268" y="0"/>
                </a:lnTo>
                <a:lnTo>
                  <a:pt x="396089" y="129822"/>
                </a:lnTo>
                <a:lnTo>
                  <a:pt x="266268" y="259643"/>
                </a:lnTo>
                <a:lnTo>
                  <a:pt x="266268" y="207714"/>
                </a:lnTo>
                <a:lnTo>
                  <a:pt x="0" y="207714"/>
                </a:lnTo>
                <a:lnTo>
                  <a:pt x="0" y="51929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1929" rIns="77893" bIns="51929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6C5AAA5-CACF-434A-B998-C7EED7D05E6A}"/>
              </a:ext>
            </a:extLst>
          </p:cNvPr>
          <p:cNvSpPr/>
          <p:nvPr/>
        </p:nvSpPr>
        <p:spPr>
          <a:xfrm>
            <a:off x="5743595" y="2635922"/>
            <a:ext cx="1003739" cy="1097280"/>
          </a:xfrm>
          <a:custGeom>
            <a:avLst/>
            <a:gdLst>
              <a:gd name="connsiteX0" fmla="*/ 0 w 1416396"/>
              <a:gd name="connsiteY0" fmla="*/ 60609 h 606085"/>
              <a:gd name="connsiteX1" fmla="*/ 60609 w 1416396"/>
              <a:gd name="connsiteY1" fmla="*/ 0 h 606085"/>
              <a:gd name="connsiteX2" fmla="*/ 1355788 w 1416396"/>
              <a:gd name="connsiteY2" fmla="*/ 0 h 606085"/>
              <a:gd name="connsiteX3" fmla="*/ 1416397 w 1416396"/>
              <a:gd name="connsiteY3" fmla="*/ 60609 h 606085"/>
              <a:gd name="connsiteX4" fmla="*/ 1416396 w 1416396"/>
              <a:gd name="connsiteY4" fmla="*/ 545477 h 606085"/>
              <a:gd name="connsiteX5" fmla="*/ 1355787 w 1416396"/>
              <a:gd name="connsiteY5" fmla="*/ 606086 h 606085"/>
              <a:gd name="connsiteX6" fmla="*/ 60609 w 1416396"/>
              <a:gd name="connsiteY6" fmla="*/ 606085 h 606085"/>
              <a:gd name="connsiteX7" fmla="*/ 0 w 1416396"/>
              <a:gd name="connsiteY7" fmla="*/ 545476 h 606085"/>
              <a:gd name="connsiteX8" fmla="*/ 0 w 1416396"/>
              <a:gd name="connsiteY8" fmla="*/ 60609 h 60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96" h="606085">
                <a:moveTo>
                  <a:pt x="0" y="60609"/>
                </a:moveTo>
                <a:cubicBezTo>
                  <a:pt x="0" y="27136"/>
                  <a:pt x="27136" y="0"/>
                  <a:pt x="60609" y="0"/>
                </a:cubicBezTo>
                <a:lnTo>
                  <a:pt x="1355788" y="0"/>
                </a:lnTo>
                <a:cubicBezTo>
                  <a:pt x="1389261" y="0"/>
                  <a:pt x="1416397" y="27136"/>
                  <a:pt x="1416397" y="60609"/>
                </a:cubicBezTo>
                <a:cubicBezTo>
                  <a:pt x="1416397" y="222232"/>
                  <a:pt x="1416396" y="383854"/>
                  <a:pt x="1416396" y="545477"/>
                </a:cubicBezTo>
                <a:cubicBezTo>
                  <a:pt x="1416396" y="578950"/>
                  <a:pt x="1389260" y="606086"/>
                  <a:pt x="1355787" y="606086"/>
                </a:cubicBezTo>
                <a:lnTo>
                  <a:pt x="60609" y="606085"/>
                </a:lnTo>
                <a:cubicBezTo>
                  <a:pt x="27136" y="606085"/>
                  <a:pt x="0" y="578949"/>
                  <a:pt x="0" y="545476"/>
                </a:cubicBezTo>
                <a:lnTo>
                  <a:pt x="0" y="60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9568" rIns="99568" bIns="255368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altLang="zh-CN" sz="1400" kern="1200" dirty="0"/>
              <a:t>Particle perimeters, areas, and numbers</a:t>
            </a:r>
            <a:endParaRPr lang="en-US" sz="1400" kern="1200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4B4289A-7FBF-AF4E-B32C-B1DA3E87F365}"/>
              </a:ext>
            </a:extLst>
          </p:cNvPr>
          <p:cNvSpPr/>
          <p:nvPr/>
        </p:nvSpPr>
        <p:spPr>
          <a:xfrm>
            <a:off x="7573938" y="2635922"/>
            <a:ext cx="1363819" cy="1097280"/>
          </a:xfrm>
          <a:custGeom>
            <a:avLst/>
            <a:gdLst>
              <a:gd name="connsiteX0" fmla="*/ 0 w 1042693"/>
              <a:gd name="connsiteY0" fmla="*/ 60609 h 606085"/>
              <a:gd name="connsiteX1" fmla="*/ 60609 w 1042693"/>
              <a:gd name="connsiteY1" fmla="*/ 0 h 606085"/>
              <a:gd name="connsiteX2" fmla="*/ 982085 w 1042693"/>
              <a:gd name="connsiteY2" fmla="*/ 0 h 606085"/>
              <a:gd name="connsiteX3" fmla="*/ 1042694 w 1042693"/>
              <a:gd name="connsiteY3" fmla="*/ 60609 h 606085"/>
              <a:gd name="connsiteX4" fmla="*/ 1042693 w 1042693"/>
              <a:gd name="connsiteY4" fmla="*/ 545477 h 606085"/>
              <a:gd name="connsiteX5" fmla="*/ 982084 w 1042693"/>
              <a:gd name="connsiteY5" fmla="*/ 606086 h 606085"/>
              <a:gd name="connsiteX6" fmla="*/ 60609 w 1042693"/>
              <a:gd name="connsiteY6" fmla="*/ 606085 h 606085"/>
              <a:gd name="connsiteX7" fmla="*/ 0 w 1042693"/>
              <a:gd name="connsiteY7" fmla="*/ 545476 h 606085"/>
              <a:gd name="connsiteX8" fmla="*/ 0 w 1042693"/>
              <a:gd name="connsiteY8" fmla="*/ 60609 h 60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693" h="606085">
                <a:moveTo>
                  <a:pt x="0" y="60609"/>
                </a:moveTo>
                <a:cubicBezTo>
                  <a:pt x="0" y="27136"/>
                  <a:pt x="27136" y="0"/>
                  <a:pt x="60609" y="0"/>
                </a:cubicBezTo>
                <a:lnTo>
                  <a:pt x="982085" y="0"/>
                </a:lnTo>
                <a:cubicBezTo>
                  <a:pt x="1015558" y="0"/>
                  <a:pt x="1042694" y="27136"/>
                  <a:pt x="1042694" y="60609"/>
                </a:cubicBezTo>
                <a:cubicBezTo>
                  <a:pt x="1042694" y="222232"/>
                  <a:pt x="1042693" y="383854"/>
                  <a:pt x="1042693" y="545477"/>
                </a:cubicBezTo>
                <a:cubicBezTo>
                  <a:pt x="1042693" y="578950"/>
                  <a:pt x="1015557" y="606086"/>
                  <a:pt x="982084" y="606086"/>
                </a:cubicBezTo>
                <a:lnTo>
                  <a:pt x="60609" y="606085"/>
                </a:lnTo>
                <a:cubicBezTo>
                  <a:pt x="27136" y="606085"/>
                  <a:pt x="0" y="578949"/>
                  <a:pt x="0" y="545476"/>
                </a:cubicBezTo>
                <a:lnTo>
                  <a:pt x="0" y="60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lvl="0" indent="0" algn="l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Images with similar particle characteristics grouped</a:t>
            </a:r>
            <a:endParaRPr lang="en-US" sz="1400" kern="12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2416F94-7179-3D42-82AD-9757D0C539CD}"/>
              </a:ext>
            </a:extLst>
          </p:cNvPr>
          <p:cNvSpPr/>
          <p:nvPr/>
        </p:nvSpPr>
        <p:spPr>
          <a:xfrm>
            <a:off x="6677436" y="3044379"/>
            <a:ext cx="1042693" cy="502620"/>
          </a:xfrm>
          <a:custGeom>
            <a:avLst/>
            <a:gdLst>
              <a:gd name="connsiteX0" fmla="*/ 0 w 1042693"/>
              <a:gd name="connsiteY0" fmla="*/ 50262 h 502620"/>
              <a:gd name="connsiteX1" fmla="*/ 50262 w 1042693"/>
              <a:gd name="connsiteY1" fmla="*/ 0 h 502620"/>
              <a:gd name="connsiteX2" fmla="*/ 992431 w 1042693"/>
              <a:gd name="connsiteY2" fmla="*/ 0 h 502620"/>
              <a:gd name="connsiteX3" fmla="*/ 1042693 w 1042693"/>
              <a:gd name="connsiteY3" fmla="*/ 50262 h 502620"/>
              <a:gd name="connsiteX4" fmla="*/ 1042693 w 1042693"/>
              <a:gd name="connsiteY4" fmla="*/ 452358 h 502620"/>
              <a:gd name="connsiteX5" fmla="*/ 992431 w 1042693"/>
              <a:gd name="connsiteY5" fmla="*/ 502620 h 502620"/>
              <a:gd name="connsiteX6" fmla="*/ 50262 w 1042693"/>
              <a:gd name="connsiteY6" fmla="*/ 502620 h 502620"/>
              <a:gd name="connsiteX7" fmla="*/ 0 w 1042693"/>
              <a:gd name="connsiteY7" fmla="*/ 452358 h 502620"/>
              <a:gd name="connsiteX8" fmla="*/ 0 w 1042693"/>
              <a:gd name="connsiteY8" fmla="*/ 50262 h 50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693" h="502620">
                <a:moveTo>
                  <a:pt x="0" y="50262"/>
                </a:moveTo>
                <a:cubicBezTo>
                  <a:pt x="0" y="22503"/>
                  <a:pt x="22503" y="0"/>
                  <a:pt x="50262" y="0"/>
                </a:cubicBezTo>
                <a:lnTo>
                  <a:pt x="992431" y="0"/>
                </a:lnTo>
                <a:cubicBezTo>
                  <a:pt x="1020190" y="0"/>
                  <a:pt x="1042693" y="22503"/>
                  <a:pt x="1042693" y="50262"/>
                </a:cubicBezTo>
                <a:lnTo>
                  <a:pt x="1042693" y="452358"/>
                </a:lnTo>
                <a:cubicBezTo>
                  <a:pt x="1042693" y="480117"/>
                  <a:pt x="1020190" y="502620"/>
                  <a:pt x="992431" y="502620"/>
                </a:cubicBezTo>
                <a:lnTo>
                  <a:pt x="50262" y="502620"/>
                </a:lnTo>
                <a:cubicBezTo>
                  <a:pt x="22503" y="502620"/>
                  <a:pt x="0" y="480117"/>
                  <a:pt x="0" y="452358"/>
                </a:cubicBezTo>
                <a:lnTo>
                  <a:pt x="0" y="5026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281" tIns="50281" rIns="50281" bIns="50281" numCol="1" spcCol="1270" anchor="t" anchorCtr="0">
            <a:noAutofit/>
          </a:bodyPr>
          <a:lstStyle/>
          <a:p>
            <a:pPr marL="0" lvl="1" algn="ctr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Python</a:t>
            </a:r>
          </a:p>
          <a:p>
            <a:pPr marL="0" lvl="1" algn="ctr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kern="1200" dirty="0" err="1">
                <a:solidFill>
                  <a:schemeClr val="accent1">
                    <a:lumMod val="75000"/>
                  </a:schemeClr>
                </a:solidFill>
              </a:rPr>
              <a:t>pca</a:t>
            </a:r>
            <a:r>
              <a:rPr lang="en-US" sz="1400" kern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lvl="1" algn="ctr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en-US" sz="1400" kern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8ACB73E-3633-164C-A572-49375B13687E}"/>
              </a:ext>
            </a:extLst>
          </p:cNvPr>
          <p:cNvSpPr txBox="1">
            <a:spLocks/>
          </p:cNvSpPr>
          <p:nvPr/>
        </p:nvSpPr>
        <p:spPr>
          <a:xfrm>
            <a:off x="200432" y="-18854"/>
            <a:ext cx="8414931" cy="104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Images were analyzed using </a:t>
            </a:r>
            <a:r>
              <a:rPr lang="en-US" sz="3200" dirty="0" err="1"/>
              <a:t>Matlab</a:t>
            </a:r>
            <a:r>
              <a:rPr lang="en-US" sz="3200" dirty="0"/>
              <a:t> particle analysis and python image analysis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29052D4E-E4A8-594A-9806-23822C4C2785}"/>
              </a:ext>
            </a:extLst>
          </p:cNvPr>
          <p:cNvSpPr/>
          <p:nvPr/>
        </p:nvSpPr>
        <p:spPr>
          <a:xfrm>
            <a:off x="6892872" y="2849677"/>
            <a:ext cx="571415" cy="259643"/>
          </a:xfrm>
          <a:custGeom>
            <a:avLst/>
            <a:gdLst>
              <a:gd name="connsiteX0" fmla="*/ 0 w 396089"/>
              <a:gd name="connsiteY0" fmla="*/ 51929 h 259643"/>
              <a:gd name="connsiteX1" fmla="*/ 266268 w 396089"/>
              <a:gd name="connsiteY1" fmla="*/ 51929 h 259643"/>
              <a:gd name="connsiteX2" fmla="*/ 266268 w 396089"/>
              <a:gd name="connsiteY2" fmla="*/ 0 h 259643"/>
              <a:gd name="connsiteX3" fmla="*/ 396089 w 396089"/>
              <a:gd name="connsiteY3" fmla="*/ 129822 h 259643"/>
              <a:gd name="connsiteX4" fmla="*/ 266268 w 396089"/>
              <a:gd name="connsiteY4" fmla="*/ 259643 h 259643"/>
              <a:gd name="connsiteX5" fmla="*/ 266268 w 396089"/>
              <a:gd name="connsiteY5" fmla="*/ 207714 h 259643"/>
              <a:gd name="connsiteX6" fmla="*/ 0 w 396089"/>
              <a:gd name="connsiteY6" fmla="*/ 207714 h 259643"/>
              <a:gd name="connsiteX7" fmla="*/ 0 w 396089"/>
              <a:gd name="connsiteY7" fmla="*/ 51929 h 25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089" h="259643">
                <a:moveTo>
                  <a:pt x="0" y="51929"/>
                </a:moveTo>
                <a:lnTo>
                  <a:pt x="266268" y="51929"/>
                </a:lnTo>
                <a:lnTo>
                  <a:pt x="266268" y="0"/>
                </a:lnTo>
                <a:lnTo>
                  <a:pt x="396089" y="129822"/>
                </a:lnTo>
                <a:lnTo>
                  <a:pt x="266268" y="259643"/>
                </a:lnTo>
                <a:lnTo>
                  <a:pt x="266268" y="207714"/>
                </a:lnTo>
                <a:lnTo>
                  <a:pt x="0" y="207714"/>
                </a:lnTo>
                <a:lnTo>
                  <a:pt x="0" y="51929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1929" rIns="77893" bIns="51929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8131F7-32F2-6C4C-8CC9-57E544F3D747}"/>
              </a:ext>
            </a:extLst>
          </p:cNvPr>
          <p:cNvGrpSpPr/>
          <p:nvPr/>
        </p:nvGrpSpPr>
        <p:grpSpPr>
          <a:xfrm>
            <a:off x="7502388" y="1216295"/>
            <a:ext cx="1518846" cy="1431888"/>
            <a:chOff x="7370018" y="1353918"/>
            <a:chExt cx="1518846" cy="143188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0A455A5-2103-324A-A9DC-6C1D58BC030E}"/>
                </a:ext>
              </a:extLst>
            </p:cNvPr>
            <p:cNvSpPr/>
            <p:nvPr/>
          </p:nvSpPr>
          <p:spPr>
            <a:xfrm>
              <a:off x="7370018" y="1353918"/>
              <a:ext cx="1518846" cy="1406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1B1AF9-E6B6-7348-BD22-35620BAF5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564" t="10502" b="5495"/>
            <a:stretch/>
          </p:blipFill>
          <p:spPr>
            <a:xfrm>
              <a:off x="7607299" y="1396538"/>
              <a:ext cx="1281565" cy="1152174"/>
            </a:xfrm>
            <a:prstGeom prst="rect">
              <a:avLst/>
            </a:prstGeom>
            <a:ln>
              <a:noFill/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A9DBF5-8188-D04B-AAF9-2CD871C90C13}"/>
                </a:ext>
              </a:extLst>
            </p:cNvPr>
            <p:cNvSpPr txBox="1"/>
            <p:nvPr/>
          </p:nvSpPr>
          <p:spPr>
            <a:xfrm>
              <a:off x="8025991" y="2478029"/>
              <a:ext cx="646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PC1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A736427-799F-2C41-B0AB-167377B861ED}"/>
                </a:ext>
              </a:extLst>
            </p:cNvPr>
            <p:cNvSpPr txBox="1"/>
            <p:nvPr/>
          </p:nvSpPr>
          <p:spPr>
            <a:xfrm rot="16200000">
              <a:off x="7050394" y="1834596"/>
              <a:ext cx="1021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PC2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C39431-4BE3-7E4E-8F0E-0C937C90E5CB}"/>
              </a:ext>
            </a:extLst>
          </p:cNvPr>
          <p:cNvGrpSpPr/>
          <p:nvPr/>
        </p:nvGrpSpPr>
        <p:grpSpPr>
          <a:xfrm>
            <a:off x="245143" y="3910270"/>
            <a:ext cx="3489544" cy="2869363"/>
            <a:chOff x="245143" y="3770787"/>
            <a:chExt cx="3489544" cy="2869363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636016A-6488-C04D-B294-55E57546A1D5}"/>
                </a:ext>
              </a:extLst>
            </p:cNvPr>
            <p:cNvSpPr/>
            <p:nvPr/>
          </p:nvSpPr>
          <p:spPr>
            <a:xfrm>
              <a:off x="248192" y="5542870"/>
              <a:ext cx="1087405" cy="1097280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ounded Rectangle 4">
              <a:extLst>
                <a:ext uri="{FF2B5EF4-FFF2-40B4-BE49-F238E27FC236}">
                  <a16:creationId xmlns:a16="http://schemas.microsoft.com/office/drawing/2014/main" id="{63A39B11-74FD-B74C-A4D1-516B41AE1FCE}"/>
                </a:ext>
              </a:extLst>
            </p:cNvPr>
            <p:cNvSpPr txBox="1"/>
            <p:nvPr/>
          </p:nvSpPr>
          <p:spPr>
            <a:xfrm>
              <a:off x="287421" y="5629230"/>
              <a:ext cx="1080689" cy="5874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28575" numCol="1" spcCol="1270" anchor="t" anchorCtr="0">
              <a:noAutofit/>
            </a:bodyPr>
            <a:lstStyle/>
            <a:p>
              <a:pPr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/>
                <a:t>Grey scale</a:t>
              </a:r>
              <a:endParaRPr lang="en-US" sz="1400" dirty="0"/>
            </a:p>
            <a:p>
              <a:pPr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455F5828-0BBB-C94A-9647-117A85D076C0}"/>
                </a:ext>
              </a:extLst>
            </p:cNvPr>
            <p:cNvSpPr/>
            <p:nvPr/>
          </p:nvSpPr>
          <p:spPr>
            <a:xfrm>
              <a:off x="416210" y="4480809"/>
              <a:ext cx="1080689" cy="1007098"/>
            </a:xfrm>
            <a:prstGeom prst="roundRect">
              <a:avLst>
                <a:gd name="adj" fmla="val 10000"/>
              </a:avLst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68691671-32E4-134B-923B-CFFAF724B2C7}"/>
                </a:ext>
              </a:extLst>
            </p:cNvPr>
            <p:cNvSpPr/>
            <p:nvPr/>
          </p:nvSpPr>
          <p:spPr>
            <a:xfrm rot="5400000">
              <a:off x="540457" y="3809886"/>
              <a:ext cx="347257" cy="26906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ight Arrow 8">
              <a:extLst>
                <a:ext uri="{FF2B5EF4-FFF2-40B4-BE49-F238E27FC236}">
                  <a16:creationId xmlns:a16="http://schemas.microsoft.com/office/drawing/2014/main" id="{4C499802-CFC2-B64C-90EF-5534991D79B7}"/>
                </a:ext>
              </a:extLst>
            </p:cNvPr>
            <p:cNvSpPr txBox="1"/>
            <p:nvPr/>
          </p:nvSpPr>
          <p:spPr>
            <a:xfrm rot="5400000">
              <a:off x="580809" y="3823346"/>
              <a:ext cx="266553" cy="1614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FF77B4F-8839-B14A-A726-60CC12A54749}"/>
                </a:ext>
              </a:extLst>
            </p:cNvPr>
            <p:cNvSpPr/>
            <p:nvPr/>
          </p:nvSpPr>
          <p:spPr>
            <a:xfrm>
              <a:off x="1075269" y="5806898"/>
              <a:ext cx="1368271" cy="502620"/>
            </a:xfrm>
            <a:custGeom>
              <a:avLst/>
              <a:gdLst>
                <a:gd name="connsiteX0" fmla="*/ 0 w 1000073"/>
                <a:gd name="connsiteY0" fmla="*/ 50262 h 502620"/>
                <a:gd name="connsiteX1" fmla="*/ 50262 w 1000073"/>
                <a:gd name="connsiteY1" fmla="*/ 0 h 502620"/>
                <a:gd name="connsiteX2" fmla="*/ 949811 w 1000073"/>
                <a:gd name="connsiteY2" fmla="*/ 0 h 502620"/>
                <a:gd name="connsiteX3" fmla="*/ 1000073 w 1000073"/>
                <a:gd name="connsiteY3" fmla="*/ 50262 h 502620"/>
                <a:gd name="connsiteX4" fmla="*/ 1000073 w 1000073"/>
                <a:gd name="connsiteY4" fmla="*/ 452358 h 502620"/>
                <a:gd name="connsiteX5" fmla="*/ 949811 w 1000073"/>
                <a:gd name="connsiteY5" fmla="*/ 502620 h 502620"/>
                <a:gd name="connsiteX6" fmla="*/ 50262 w 1000073"/>
                <a:gd name="connsiteY6" fmla="*/ 502620 h 502620"/>
                <a:gd name="connsiteX7" fmla="*/ 0 w 1000073"/>
                <a:gd name="connsiteY7" fmla="*/ 452358 h 502620"/>
                <a:gd name="connsiteX8" fmla="*/ 0 w 1000073"/>
                <a:gd name="connsiteY8" fmla="*/ 50262 h 50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73" h="502620">
                  <a:moveTo>
                    <a:pt x="0" y="50262"/>
                  </a:moveTo>
                  <a:cubicBezTo>
                    <a:pt x="0" y="22503"/>
                    <a:pt x="22503" y="0"/>
                    <a:pt x="50262" y="0"/>
                  </a:cubicBezTo>
                  <a:lnTo>
                    <a:pt x="949811" y="0"/>
                  </a:lnTo>
                  <a:cubicBezTo>
                    <a:pt x="977570" y="0"/>
                    <a:pt x="1000073" y="22503"/>
                    <a:pt x="1000073" y="50262"/>
                  </a:cubicBezTo>
                  <a:lnTo>
                    <a:pt x="1000073" y="452358"/>
                  </a:lnTo>
                  <a:cubicBezTo>
                    <a:pt x="1000073" y="480117"/>
                    <a:pt x="977570" y="502620"/>
                    <a:pt x="949811" y="502620"/>
                  </a:cubicBezTo>
                  <a:lnTo>
                    <a:pt x="50262" y="502620"/>
                  </a:lnTo>
                  <a:cubicBezTo>
                    <a:pt x="22503" y="502620"/>
                    <a:pt x="0" y="480117"/>
                    <a:pt x="0" y="452358"/>
                  </a:cubicBezTo>
                  <a:lnTo>
                    <a:pt x="0" y="5026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89" tIns="114289" rIns="114289" bIns="114289" numCol="1" spcCol="1270" anchor="t" anchorCtr="0">
              <a:noAutofit/>
            </a:bodyPr>
            <a:lstStyle/>
            <a:p>
              <a:pPr marL="114300" lvl="1" indent="-11430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None/>
              </a:pP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Python </a:t>
              </a:r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</a:rPr>
                <a:t>numpy.array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 and </a:t>
              </a:r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</a:rPr>
                <a:t>pca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 functions</a:t>
              </a:r>
              <a:endParaRPr lang="en-US" sz="1400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1431664-7180-4149-BB0F-D01409E3494E}"/>
                </a:ext>
              </a:extLst>
            </p:cNvPr>
            <p:cNvSpPr/>
            <p:nvPr/>
          </p:nvSpPr>
          <p:spPr>
            <a:xfrm rot="50938">
              <a:off x="1565493" y="5663131"/>
              <a:ext cx="548640" cy="256032"/>
            </a:xfrm>
            <a:custGeom>
              <a:avLst/>
              <a:gdLst>
                <a:gd name="connsiteX0" fmla="*/ 0 w 317718"/>
                <a:gd name="connsiteY0" fmla="*/ 51929 h 259643"/>
                <a:gd name="connsiteX1" fmla="*/ 187897 w 317718"/>
                <a:gd name="connsiteY1" fmla="*/ 51929 h 259643"/>
                <a:gd name="connsiteX2" fmla="*/ 187897 w 317718"/>
                <a:gd name="connsiteY2" fmla="*/ 0 h 259643"/>
                <a:gd name="connsiteX3" fmla="*/ 317718 w 317718"/>
                <a:gd name="connsiteY3" fmla="*/ 129822 h 259643"/>
                <a:gd name="connsiteX4" fmla="*/ 187897 w 317718"/>
                <a:gd name="connsiteY4" fmla="*/ 259643 h 259643"/>
                <a:gd name="connsiteX5" fmla="*/ 187897 w 317718"/>
                <a:gd name="connsiteY5" fmla="*/ 207714 h 259643"/>
                <a:gd name="connsiteX6" fmla="*/ 0 w 317718"/>
                <a:gd name="connsiteY6" fmla="*/ 207714 h 259643"/>
                <a:gd name="connsiteX7" fmla="*/ 0 w 317718"/>
                <a:gd name="connsiteY7" fmla="*/ 51929 h 25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718" h="259643">
                  <a:moveTo>
                    <a:pt x="0" y="51929"/>
                  </a:moveTo>
                  <a:lnTo>
                    <a:pt x="187897" y="51929"/>
                  </a:lnTo>
                  <a:lnTo>
                    <a:pt x="187897" y="0"/>
                  </a:lnTo>
                  <a:lnTo>
                    <a:pt x="317718" y="129822"/>
                  </a:lnTo>
                  <a:lnTo>
                    <a:pt x="187897" y="259643"/>
                  </a:lnTo>
                  <a:lnTo>
                    <a:pt x="187897" y="207714"/>
                  </a:lnTo>
                  <a:lnTo>
                    <a:pt x="0" y="207714"/>
                  </a:lnTo>
                  <a:lnTo>
                    <a:pt x="0" y="5192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51929" rIns="77893" bIns="51928" numCol="1" spcCol="1270" anchor="ctr" anchorCtr="0">
              <a:noAutofit/>
            </a:bodyPr>
            <a:lstStyle/>
            <a:p>
              <a:pPr marL="0" lvl="0" indent="0"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00" kern="120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0821B3B-FDAA-0743-BD87-60B4D1860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245143" y="4463058"/>
              <a:ext cx="1090454" cy="1090454"/>
            </a:xfrm>
            <a:prstGeom prst="rect">
              <a:avLst/>
            </a:prstGeom>
          </p:spPr>
        </p:pic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854FB1D-7D76-D94B-A3CD-E884219DCF2C}"/>
                </a:ext>
              </a:extLst>
            </p:cNvPr>
            <p:cNvSpPr/>
            <p:nvPr/>
          </p:nvSpPr>
          <p:spPr>
            <a:xfrm>
              <a:off x="2340989" y="5518580"/>
              <a:ext cx="1363819" cy="1097280"/>
            </a:xfrm>
            <a:custGeom>
              <a:avLst/>
              <a:gdLst>
                <a:gd name="connsiteX0" fmla="*/ 0 w 1042693"/>
                <a:gd name="connsiteY0" fmla="*/ 60609 h 606085"/>
                <a:gd name="connsiteX1" fmla="*/ 60609 w 1042693"/>
                <a:gd name="connsiteY1" fmla="*/ 0 h 606085"/>
                <a:gd name="connsiteX2" fmla="*/ 982085 w 1042693"/>
                <a:gd name="connsiteY2" fmla="*/ 0 h 606085"/>
                <a:gd name="connsiteX3" fmla="*/ 1042694 w 1042693"/>
                <a:gd name="connsiteY3" fmla="*/ 60609 h 606085"/>
                <a:gd name="connsiteX4" fmla="*/ 1042693 w 1042693"/>
                <a:gd name="connsiteY4" fmla="*/ 545477 h 606085"/>
                <a:gd name="connsiteX5" fmla="*/ 982084 w 1042693"/>
                <a:gd name="connsiteY5" fmla="*/ 606086 h 606085"/>
                <a:gd name="connsiteX6" fmla="*/ 60609 w 1042693"/>
                <a:gd name="connsiteY6" fmla="*/ 606085 h 606085"/>
                <a:gd name="connsiteX7" fmla="*/ 0 w 1042693"/>
                <a:gd name="connsiteY7" fmla="*/ 545476 h 606085"/>
                <a:gd name="connsiteX8" fmla="*/ 0 w 1042693"/>
                <a:gd name="connsiteY8" fmla="*/ 60609 h 60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2693" h="606085">
                  <a:moveTo>
                    <a:pt x="0" y="60609"/>
                  </a:moveTo>
                  <a:cubicBezTo>
                    <a:pt x="0" y="27136"/>
                    <a:pt x="27136" y="0"/>
                    <a:pt x="60609" y="0"/>
                  </a:cubicBezTo>
                  <a:lnTo>
                    <a:pt x="982085" y="0"/>
                  </a:lnTo>
                  <a:cubicBezTo>
                    <a:pt x="1015558" y="0"/>
                    <a:pt x="1042694" y="27136"/>
                    <a:pt x="1042694" y="60609"/>
                  </a:cubicBezTo>
                  <a:cubicBezTo>
                    <a:pt x="1042694" y="222232"/>
                    <a:pt x="1042693" y="383854"/>
                    <a:pt x="1042693" y="545477"/>
                  </a:cubicBezTo>
                  <a:cubicBezTo>
                    <a:pt x="1042693" y="578950"/>
                    <a:pt x="1015557" y="606086"/>
                    <a:pt x="982084" y="606086"/>
                  </a:cubicBezTo>
                  <a:lnTo>
                    <a:pt x="60609" y="606085"/>
                  </a:lnTo>
                  <a:cubicBezTo>
                    <a:pt x="27136" y="606085"/>
                    <a:pt x="0" y="578949"/>
                    <a:pt x="0" y="545476"/>
                  </a:cubicBezTo>
                  <a:lnTo>
                    <a:pt x="0" y="6060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Similar images grouped</a:t>
              </a:r>
              <a:endParaRPr lang="en-US" sz="1400" kern="12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4D62A2-C002-994C-B23D-A0580436CCD6}"/>
                </a:ext>
              </a:extLst>
            </p:cNvPr>
            <p:cNvGrpSpPr/>
            <p:nvPr/>
          </p:nvGrpSpPr>
          <p:grpSpPr>
            <a:xfrm>
              <a:off x="2289181" y="4233271"/>
              <a:ext cx="1445506" cy="1337912"/>
              <a:chOff x="7443358" y="1412036"/>
              <a:chExt cx="1445506" cy="133791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6BB89C4-63A8-9941-9D14-0DF0AF92CF81}"/>
                  </a:ext>
                </a:extLst>
              </p:cNvPr>
              <p:cNvSpPr/>
              <p:nvPr/>
            </p:nvSpPr>
            <p:spPr>
              <a:xfrm>
                <a:off x="7492004" y="1412036"/>
                <a:ext cx="1396860" cy="12739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BFBF89F-DD88-8446-AB50-68DB388E1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6564" t="10502" b="5495"/>
              <a:stretch/>
            </p:blipFill>
            <p:spPr>
              <a:xfrm>
                <a:off x="7607299" y="1427534"/>
                <a:ext cx="1281565" cy="115217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833CFE0-3488-E449-BE48-16B526D45418}"/>
                  </a:ext>
                </a:extLst>
              </p:cNvPr>
              <p:cNvSpPr txBox="1"/>
              <p:nvPr/>
            </p:nvSpPr>
            <p:spPr>
              <a:xfrm>
                <a:off x="8061849" y="2442171"/>
                <a:ext cx="6466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PC1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50171C-7462-F945-8965-0DDFB764A549}"/>
                  </a:ext>
                </a:extLst>
              </p:cNvPr>
              <p:cNvSpPr txBox="1"/>
              <p:nvPr/>
            </p:nvSpPr>
            <p:spPr>
              <a:xfrm rot="16200000">
                <a:off x="7086252" y="1829734"/>
                <a:ext cx="10219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PC2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B5B972-D2D8-834B-AC50-8411EAA0D0BD}"/>
              </a:ext>
            </a:extLst>
          </p:cNvPr>
          <p:cNvGrpSpPr/>
          <p:nvPr/>
        </p:nvGrpSpPr>
        <p:grpSpPr>
          <a:xfrm>
            <a:off x="5524178" y="1141654"/>
            <a:ext cx="1524950" cy="1557657"/>
            <a:chOff x="5371778" y="1167054"/>
            <a:chExt cx="1524950" cy="155765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2DC79C-F3C7-8A47-BD2B-C5A39C7D6113}"/>
                </a:ext>
              </a:extLst>
            </p:cNvPr>
            <p:cNvSpPr/>
            <p:nvPr/>
          </p:nvSpPr>
          <p:spPr>
            <a:xfrm>
              <a:off x="5384066" y="1257475"/>
              <a:ext cx="1449250" cy="1387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B978A4-7B5C-1F4B-BC4A-3E3A8FCEA39E}"/>
                </a:ext>
              </a:extLst>
            </p:cNvPr>
            <p:cNvGrpSpPr/>
            <p:nvPr/>
          </p:nvGrpSpPr>
          <p:grpSpPr>
            <a:xfrm>
              <a:off x="5371778" y="1167054"/>
              <a:ext cx="1524950" cy="1557657"/>
              <a:chOff x="5348873" y="1365535"/>
              <a:chExt cx="1480258" cy="136327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E756885-B268-BC49-9D2F-26149FB26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573" t="17308" r="12299" b="8140"/>
              <a:stretch/>
            </p:blipFill>
            <p:spPr>
              <a:xfrm>
                <a:off x="5577461" y="1498704"/>
                <a:ext cx="1126874" cy="10225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A20620-6527-5947-85D8-58AD9748DBEC}"/>
                  </a:ext>
                </a:extLst>
              </p:cNvPr>
              <p:cNvSpPr txBox="1"/>
              <p:nvPr/>
            </p:nvSpPr>
            <p:spPr>
              <a:xfrm>
                <a:off x="5899554" y="2459438"/>
                <a:ext cx="929577" cy="269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Group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6237BB-D7C0-C941-98BE-BC01CA11B2B5}"/>
                  </a:ext>
                </a:extLst>
              </p:cNvPr>
              <p:cNvSpPr txBox="1"/>
              <p:nvPr/>
            </p:nvSpPr>
            <p:spPr>
              <a:xfrm rot="16200000">
                <a:off x="4916963" y="1797445"/>
                <a:ext cx="1162578" cy="298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Particle area </a:t>
                </a:r>
              </a:p>
            </p:txBody>
          </p:sp>
        </p:grpSp>
      </p:grpSp>
      <p:sp>
        <p:nvSpPr>
          <p:cNvPr id="82" name="Freeform 81">
            <a:extLst>
              <a:ext uri="{FF2B5EF4-FFF2-40B4-BE49-F238E27FC236}">
                <a16:creationId xmlns:a16="http://schemas.microsoft.com/office/drawing/2014/main" id="{44309EDA-219E-AF44-B5CB-5159D0016184}"/>
              </a:ext>
            </a:extLst>
          </p:cNvPr>
          <p:cNvSpPr/>
          <p:nvPr/>
        </p:nvSpPr>
        <p:spPr>
          <a:xfrm>
            <a:off x="1181943" y="1061622"/>
            <a:ext cx="3894090" cy="412812"/>
          </a:xfrm>
          <a:custGeom>
            <a:avLst/>
            <a:gdLst>
              <a:gd name="connsiteX0" fmla="*/ 0 w 1043885"/>
              <a:gd name="connsiteY0" fmla="*/ 41281 h 412812"/>
              <a:gd name="connsiteX1" fmla="*/ 41281 w 1043885"/>
              <a:gd name="connsiteY1" fmla="*/ 0 h 412812"/>
              <a:gd name="connsiteX2" fmla="*/ 1002604 w 1043885"/>
              <a:gd name="connsiteY2" fmla="*/ 0 h 412812"/>
              <a:gd name="connsiteX3" fmla="*/ 1043885 w 1043885"/>
              <a:gd name="connsiteY3" fmla="*/ 41281 h 412812"/>
              <a:gd name="connsiteX4" fmla="*/ 1043885 w 1043885"/>
              <a:gd name="connsiteY4" fmla="*/ 371531 h 412812"/>
              <a:gd name="connsiteX5" fmla="*/ 1002604 w 1043885"/>
              <a:gd name="connsiteY5" fmla="*/ 412812 h 412812"/>
              <a:gd name="connsiteX6" fmla="*/ 41281 w 1043885"/>
              <a:gd name="connsiteY6" fmla="*/ 412812 h 412812"/>
              <a:gd name="connsiteX7" fmla="*/ 0 w 1043885"/>
              <a:gd name="connsiteY7" fmla="*/ 371531 h 412812"/>
              <a:gd name="connsiteX8" fmla="*/ 0 w 1043885"/>
              <a:gd name="connsiteY8" fmla="*/ 41281 h 4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412812">
                <a:moveTo>
                  <a:pt x="0" y="41281"/>
                </a:moveTo>
                <a:cubicBezTo>
                  <a:pt x="0" y="18482"/>
                  <a:pt x="18482" y="0"/>
                  <a:pt x="41281" y="0"/>
                </a:cubicBezTo>
                <a:lnTo>
                  <a:pt x="1002604" y="0"/>
                </a:lnTo>
                <a:cubicBezTo>
                  <a:pt x="1025403" y="0"/>
                  <a:pt x="1043885" y="18482"/>
                  <a:pt x="1043885" y="41281"/>
                </a:cubicBezTo>
                <a:lnTo>
                  <a:pt x="1043885" y="371531"/>
                </a:lnTo>
                <a:cubicBezTo>
                  <a:pt x="1043885" y="394330"/>
                  <a:pt x="1025403" y="412812"/>
                  <a:pt x="1002604" y="412812"/>
                </a:cubicBezTo>
                <a:lnTo>
                  <a:pt x="41281" y="412812"/>
                </a:lnTo>
                <a:cubicBezTo>
                  <a:pt x="18482" y="412812"/>
                  <a:pt x="0" y="394330"/>
                  <a:pt x="0" y="371531"/>
                </a:cubicBezTo>
                <a:lnTo>
                  <a:pt x="0" y="41281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659" tIns="111659" rIns="111659" bIns="111659" numCol="1" spcCol="1270" anchor="t" anchorCtr="0">
            <a:noAutofit/>
          </a:bodyPr>
          <a:lstStyle/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b="1" kern="1200" dirty="0">
                <a:solidFill>
                  <a:schemeClr val="tx1"/>
                </a:solidFill>
              </a:rPr>
              <a:t>PARTICLE MEASUREMENT AND PCA</a:t>
            </a:r>
            <a:endParaRPr lang="en-US" b="1" kern="1200" dirty="0">
              <a:solidFill>
                <a:schemeClr val="tx1"/>
              </a:solidFill>
            </a:endParaRPr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19F89924-EC3A-A64B-929D-50DD6D43F88F}"/>
              </a:ext>
            </a:extLst>
          </p:cNvPr>
          <p:cNvSpPr/>
          <p:nvPr/>
        </p:nvSpPr>
        <p:spPr>
          <a:xfrm>
            <a:off x="1082183" y="3969508"/>
            <a:ext cx="1586971" cy="412812"/>
          </a:xfrm>
          <a:custGeom>
            <a:avLst/>
            <a:gdLst>
              <a:gd name="connsiteX0" fmla="*/ 0 w 1043885"/>
              <a:gd name="connsiteY0" fmla="*/ 41281 h 412812"/>
              <a:gd name="connsiteX1" fmla="*/ 41281 w 1043885"/>
              <a:gd name="connsiteY1" fmla="*/ 0 h 412812"/>
              <a:gd name="connsiteX2" fmla="*/ 1002604 w 1043885"/>
              <a:gd name="connsiteY2" fmla="*/ 0 h 412812"/>
              <a:gd name="connsiteX3" fmla="*/ 1043885 w 1043885"/>
              <a:gd name="connsiteY3" fmla="*/ 41281 h 412812"/>
              <a:gd name="connsiteX4" fmla="*/ 1043885 w 1043885"/>
              <a:gd name="connsiteY4" fmla="*/ 371531 h 412812"/>
              <a:gd name="connsiteX5" fmla="*/ 1002604 w 1043885"/>
              <a:gd name="connsiteY5" fmla="*/ 412812 h 412812"/>
              <a:gd name="connsiteX6" fmla="*/ 41281 w 1043885"/>
              <a:gd name="connsiteY6" fmla="*/ 412812 h 412812"/>
              <a:gd name="connsiteX7" fmla="*/ 0 w 1043885"/>
              <a:gd name="connsiteY7" fmla="*/ 371531 h 412812"/>
              <a:gd name="connsiteX8" fmla="*/ 0 w 1043885"/>
              <a:gd name="connsiteY8" fmla="*/ 41281 h 4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885" h="412812">
                <a:moveTo>
                  <a:pt x="0" y="41281"/>
                </a:moveTo>
                <a:cubicBezTo>
                  <a:pt x="0" y="18482"/>
                  <a:pt x="18482" y="0"/>
                  <a:pt x="41281" y="0"/>
                </a:cubicBezTo>
                <a:lnTo>
                  <a:pt x="1002604" y="0"/>
                </a:lnTo>
                <a:cubicBezTo>
                  <a:pt x="1025403" y="0"/>
                  <a:pt x="1043885" y="18482"/>
                  <a:pt x="1043885" y="41281"/>
                </a:cubicBezTo>
                <a:lnTo>
                  <a:pt x="1043885" y="371531"/>
                </a:lnTo>
                <a:cubicBezTo>
                  <a:pt x="1043885" y="394330"/>
                  <a:pt x="1025403" y="412812"/>
                  <a:pt x="1002604" y="412812"/>
                </a:cubicBezTo>
                <a:lnTo>
                  <a:pt x="41281" y="412812"/>
                </a:lnTo>
                <a:cubicBezTo>
                  <a:pt x="18482" y="412812"/>
                  <a:pt x="0" y="394330"/>
                  <a:pt x="0" y="371531"/>
                </a:cubicBezTo>
                <a:lnTo>
                  <a:pt x="0" y="41281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659" tIns="111659" rIns="111659" bIns="111659" numCol="1" spcCol="1270" anchor="t" anchorCtr="0">
            <a:noAutofit/>
          </a:bodyPr>
          <a:lstStyle/>
          <a:p>
            <a:pPr marL="114300" lvl="1" indent="-114300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zh-CN" b="1" kern="1200" dirty="0">
                <a:solidFill>
                  <a:schemeClr val="tx1"/>
                </a:solidFill>
              </a:rPr>
              <a:t>IMAGE PCA </a:t>
            </a:r>
            <a:endParaRPr lang="en-US" b="1" kern="1200" dirty="0">
              <a:solidFill>
                <a:schemeClr val="tx1"/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39E168EB-7F47-3742-94A5-F54EAEA21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899" y="4846540"/>
            <a:ext cx="828021" cy="13716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D4C2E99-4207-6541-B7C1-13C7E4DB081A}"/>
              </a:ext>
            </a:extLst>
          </p:cNvPr>
          <p:cNvSpPr/>
          <p:nvPr/>
        </p:nvSpPr>
        <p:spPr>
          <a:xfrm>
            <a:off x="8188058" y="6211668"/>
            <a:ext cx="966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/>
                </a:solidFill>
                <a:latin typeface="Arial" charset="0"/>
              </a:rPr>
              <a:t>Xiaoyan Li</a:t>
            </a:r>
          </a:p>
          <a:p>
            <a:pPr algn="ctr" defTabSz="685800"/>
            <a:r>
              <a:rPr lang="en-US" sz="900" dirty="0">
                <a:solidFill>
                  <a:srgbClr val="000000"/>
                </a:solidFill>
                <a:latin typeface="PT Sans" charset="-52"/>
              </a:rPr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3014177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78F7EF-A7A9-E945-8E5C-08CD84904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789"/>
          <a:stretch/>
        </p:blipFill>
        <p:spPr>
          <a:xfrm>
            <a:off x="-539371" y="2050706"/>
            <a:ext cx="7081304" cy="4763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86E7C-DCF6-C648-9672-DE360F76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76" y="85100"/>
            <a:ext cx="882522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Principal component analysis (PCA) on </a:t>
            </a:r>
            <a:r>
              <a:rPr lang="en-US" u="sng" dirty="0"/>
              <a:t>particle measurement data </a:t>
            </a:r>
            <a:r>
              <a:rPr lang="en-US" dirty="0"/>
              <a:t>aids in classification of samples into groups with similar 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02155-30C5-5C4C-AB96-40056266E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24" b="76235"/>
          <a:stretch/>
        </p:blipFill>
        <p:spPr>
          <a:xfrm>
            <a:off x="4133583" y="1410663"/>
            <a:ext cx="3801035" cy="2488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2EF9F2-8F8F-1648-A92C-2A970BA5AFFA}"/>
              </a:ext>
            </a:extLst>
          </p:cNvPr>
          <p:cNvSpPr txBox="1"/>
          <p:nvPr/>
        </p:nvSpPr>
        <p:spPr>
          <a:xfrm rot="791282">
            <a:off x="324375" y="6219720"/>
            <a:ext cx="25042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Principal Component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A121A-24A5-7E4D-8287-C3FAF7636C67}"/>
              </a:ext>
            </a:extLst>
          </p:cNvPr>
          <p:cNvSpPr txBox="1"/>
          <p:nvPr/>
        </p:nvSpPr>
        <p:spPr>
          <a:xfrm>
            <a:off x="6293156" y="7065750"/>
            <a:ext cx="2805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Principal component analysis (PCA) on </a:t>
            </a:r>
            <a:r>
              <a:rPr lang="en-US" sz="2000" b="1" i="1" u="sng" dirty="0">
                <a:solidFill>
                  <a:srgbClr val="C00000"/>
                </a:solidFill>
              </a:rPr>
              <a:t>particle 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CBA7F-D28B-2042-9527-7AA50AB00EA2}"/>
              </a:ext>
            </a:extLst>
          </p:cNvPr>
          <p:cNvSpPr txBox="1"/>
          <p:nvPr/>
        </p:nvSpPr>
        <p:spPr>
          <a:xfrm rot="19451961">
            <a:off x="4067225" y="5821253"/>
            <a:ext cx="25042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Principal Component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FDF71-B451-1E45-B1E9-8A25548D1A73}"/>
              </a:ext>
            </a:extLst>
          </p:cNvPr>
          <p:cNvSpPr txBox="1"/>
          <p:nvPr/>
        </p:nvSpPr>
        <p:spPr>
          <a:xfrm rot="16200000">
            <a:off x="5772811" y="4160937"/>
            <a:ext cx="8611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PC3</a:t>
            </a:r>
          </a:p>
        </p:txBody>
      </p:sp>
    </p:spTree>
    <p:extLst>
      <p:ext uri="{BB962C8B-B14F-4D97-AF65-F5344CB8AC3E}">
        <p14:creationId xmlns:p14="http://schemas.microsoft.com/office/powerpoint/2010/main" val="1920660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90A2AC-0772-4F45-83D0-E949CF02C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763"/>
          <a:stretch/>
        </p:blipFill>
        <p:spPr>
          <a:xfrm>
            <a:off x="-832170" y="1690689"/>
            <a:ext cx="7565024" cy="5167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02155-30C5-5C4C-AB96-40056266E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24" b="76235"/>
          <a:stretch/>
        </p:blipFill>
        <p:spPr>
          <a:xfrm>
            <a:off x="4392639" y="1410663"/>
            <a:ext cx="3801035" cy="2488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2EF9F2-8F8F-1648-A92C-2A970BA5AFFA}"/>
              </a:ext>
            </a:extLst>
          </p:cNvPr>
          <p:cNvSpPr txBox="1"/>
          <p:nvPr/>
        </p:nvSpPr>
        <p:spPr>
          <a:xfrm rot="791282">
            <a:off x="123745" y="6260714"/>
            <a:ext cx="29801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Principal Component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A121A-24A5-7E4D-8287-C3FAF7636C67}"/>
              </a:ext>
            </a:extLst>
          </p:cNvPr>
          <p:cNvSpPr txBox="1"/>
          <p:nvPr/>
        </p:nvSpPr>
        <p:spPr>
          <a:xfrm>
            <a:off x="6541933" y="7138026"/>
            <a:ext cx="2409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Principal component analysis (PCA) on </a:t>
            </a:r>
            <a:r>
              <a:rPr lang="en-US" sz="2000" b="1" i="1" u="sng" dirty="0">
                <a:solidFill>
                  <a:srgbClr val="C00000"/>
                </a:solidFill>
              </a:rPr>
              <a:t>image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CBA7F-D28B-2042-9527-7AA50AB00EA2}"/>
              </a:ext>
            </a:extLst>
          </p:cNvPr>
          <p:cNvSpPr txBox="1"/>
          <p:nvPr/>
        </p:nvSpPr>
        <p:spPr>
          <a:xfrm rot="19126664">
            <a:off x="4236505" y="5640114"/>
            <a:ext cx="25042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Principal Component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FDF71-B451-1E45-B1E9-8A25548D1A73}"/>
              </a:ext>
            </a:extLst>
          </p:cNvPr>
          <p:cNvSpPr txBox="1"/>
          <p:nvPr/>
        </p:nvSpPr>
        <p:spPr>
          <a:xfrm rot="16200000">
            <a:off x="5942088" y="4160937"/>
            <a:ext cx="8611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PC3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52BC59-F8DB-264C-AD20-DEF71BAFDB54}"/>
              </a:ext>
            </a:extLst>
          </p:cNvPr>
          <p:cNvSpPr txBox="1">
            <a:spLocks/>
          </p:cNvSpPr>
          <p:nvPr/>
        </p:nvSpPr>
        <p:spPr>
          <a:xfrm>
            <a:off x="318777" y="8510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PCA on </a:t>
            </a:r>
            <a:r>
              <a:rPr lang="en-US" u="sng" dirty="0"/>
              <a:t>image files </a:t>
            </a:r>
            <a:r>
              <a:rPr lang="en-US" dirty="0"/>
              <a:t>aids classification of samples into groups with similar ions</a:t>
            </a:r>
          </a:p>
        </p:txBody>
      </p:sp>
    </p:spTree>
    <p:extLst>
      <p:ext uri="{BB962C8B-B14F-4D97-AF65-F5344CB8AC3E}">
        <p14:creationId xmlns:p14="http://schemas.microsoft.com/office/powerpoint/2010/main" val="934535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90A2AC-0772-4F45-83D0-E949CF02C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763"/>
          <a:stretch/>
        </p:blipFill>
        <p:spPr>
          <a:xfrm>
            <a:off x="-832170" y="1690689"/>
            <a:ext cx="7565024" cy="5167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02155-30C5-5C4C-AB96-40056266E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24" b="76235"/>
          <a:stretch/>
        </p:blipFill>
        <p:spPr>
          <a:xfrm>
            <a:off x="4392639" y="1410663"/>
            <a:ext cx="3801035" cy="2488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2EF9F2-8F8F-1648-A92C-2A970BA5AFFA}"/>
              </a:ext>
            </a:extLst>
          </p:cNvPr>
          <p:cNvSpPr txBox="1"/>
          <p:nvPr/>
        </p:nvSpPr>
        <p:spPr>
          <a:xfrm rot="791282">
            <a:off x="123745" y="6260714"/>
            <a:ext cx="29801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A121A-24A5-7E4D-8287-C3FAF7636C67}"/>
              </a:ext>
            </a:extLst>
          </p:cNvPr>
          <p:cNvSpPr txBox="1"/>
          <p:nvPr/>
        </p:nvSpPr>
        <p:spPr>
          <a:xfrm>
            <a:off x="6541933" y="7138026"/>
            <a:ext cx="2409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Principal component analysis (PCA) on </a:t>
            </a:r>
            <a:r>
              <a:rPr lang="en-US" sz="2000" b="1" i="1" u="sng" dirty="0">
                <a:solidFill>
                  <a:srgbClr val="C00000"/>
                </a:solidFill>
              </a:rPr>
              <a:t>image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CBA7F-D28B-2042-9527-7AA50AB00EA2}"/>
              </a:ext>
            </a:extLst>
          </p:cNvPr>
          <p:cNvSpPr txBox="1"/>
          <p:nvPr/>
        </p:nvSpPr>
        <p:spPr>
          <a:xfrm rot="19126664">
            <a:off x="4236505" y="5763224"/>
            <a:ext cx="25042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FDF71-B451-1E45-B1E9-8A25548D1A73}"/>
              </a:ext>
            </a:extLst>
          </p:cNvPr>
          <p:cNvSpPr txBox="1"/>
          <p:nvPr/>
        </p:nvSpPr>
        <p:spPr>
          <a:xfrm rot="16200000">
            <a:off x="5942088" y="4160937"/>
            <a:ext cx="8611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PC3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52BC59-F8DB-264C-AD20-DEF71BAFDB54}"/>
              </a:ext>
            </a:extLst>
          </p:cNvPr>
          <p:cNvSpPr txBox="1">
            <a:spLocks/>
          </p:cNvSpPr>
          <p:nvPr/>
        </p:nvSpPr>
        <p:spPr>
          <a:xfrm>
            <a:off x="318777" y="8510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PCA on </a:t>
            </a:r>
            <a:r>
              <a:rPr lang="en-US" u="sng" dirty="0"/>
              <a:t>image files </a:t>
            </a:r>
            <a:r>
              <a:rPr lang="en-US" dirty="0"/>
              <a:t>aids classification of samples into groups with similar ions</a:t>
            </a:r>
          </a:p>
        </p:txBody>
      </p:sp>
    </p:spTree>
    <p:extLst>
      <p:ext uri="{BB962C8B-B14F-4D97-AF65-F5344CB8AC3E}">
        <p14:creationId xmlns:p14="http://schemas.microsoft.com/office/powerpoint/2010/main" val="8689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64966" y="2347342"/>
            <a:ext cx="5099852" cy="22532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81636" y="612007"/>
            <a:ext cx="8219414" cy="8921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750"/>
              </a:spcBef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Research: Is low-cost, open-access tap water monitoring possible using the coffee-ring effect?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4994" y="5024384"/>
            <a:ext cx="2708514" cy="7218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05" y="2464185"/>
            <a:ext cx="828021" cy="1371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5664" y="3829313"/>
            <a:ext cx="966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/>
                </a:solidFill>
                <a:latin typeface="Arial" charset="0"/>
              </a:rPr>
              <a:t>Xiaoyan Li</a:t>
            </a:r>
          </a:p>
          <a:p>
            <a:pPr algn="ctr" defTabSz="685800"/>
            <a:r>
              <a:rPr lang="en-US" sz="900" dirty="0">
                <a:solidFill>
                  <a:srgbClr val="000000"/>
                </a:solidFill>
                <a:latin typeface="PT Sans" charset="-52"/>
              </a:rPr>
              <a:t>PhD Student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849" y="2464185"/>
            <a:ext cx="832662" cy="1371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57373" y="3842569"/>
            <a:ext cx="96697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/>
                </a:solidFill>
                <a:latin typeface="Arial" charset="0"/>
              </a:rPr>
              <a:t>Selett Allen</a:t>
            </a:r>
          </a:p>
          <a:p>
            <a:pPr algn="ctr" defTabSz="685800"/>
            <a:r>
              <a:rPr lang="en-US" sz="900" dirty="0">
                <a:solidFill>
                  <a:srgbClr val="000000"/>
                </a:solidFill>
                <a:latin typeface="PT Sans" charset="-52"/>
              </a:rPr>
              <a:t>Undergraduate Researcher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670" y="2464185"/>
            <a:ext cx="826683" cy="13716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520610" y="3833656"/>
            <a:ext cx="96697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/>
                </a:solidFill>
                <a:latin typeface="Arial" charset="0"/>
              </a:rPr>
              <a:t>Zoe Wilton</a:t>
            </a:r>
          </a:p>
          <a:p>
            <a:pPr algn="ctr" defTabSz="685800"/>
            <a:r>
              <a:rPr lang="en-US" sz="900" dirty="0">
                <a:solidFill>
                  <a:srgbClr val="000000"/>
                </a:solidFill>
                <a:latin typeface="PT Sans" charset="-52"/>
              </a:rPr>
              <a:t>Undergraduate Researcher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686" y="2457713"/>
            <a:ext cx="934003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457043" y="3815720"/>
            <a:ext cx="1108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Arial" charset="0"/>
              </a:rPr>
              <a:t>Alyssa Sanderson</a:t>
            </a:r>
          </a:p>
          <a:p>
            <a:pPr algn="ctr" defTabSz="685800"/>
            <a:r>
              <a:rPr lang="en-US" sz="900" dirty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  <a:t>Undergraduate Researcher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0513" y="2464185"/>
            <a:ext cx="900896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4491524" y="3838837"/>
            <a:ext cx="10321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135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Rebecca</a:t>
            </a:r>
            <a:r>
              <a:rPr lang="zh-CN" altLang="en-US" sz="135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35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Lahr</a:t>
            </a:r>
          </a:p>
          <a:p>
            <a:pPr algn="ctr" defTabSz="685800"/>
            <a:r>
              <a:rPr lang="en-US" altLang="zh-CN" sz="9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Assistant Professor</a:t>
            </a:r>
            <a:endParaRPr lang="en-US" sz="9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9" name="Picture 8" descr="ш 9'0 &#10;„ум;7$-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3940" y="2318133"/>
            <a:ext cx="1508760" cy="129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 9 o• 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0491" y="2320892"/>
            <a:ext cx="1508760" cy="129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س 9 o• 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0491" y="3601969"/>
            <a:ext cx="1508760" cy="129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/>
          <p:cNvSpPr/>
          <p:nvPr/>
        </p:nvSpPr>
        <p:spPr>
          <a:xfrm>
            <a:off x="5904429" y="2274038"/>
            <a:ext cx="130088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b="1" dirty="0">
                <a:solidFill>
                  <a:prstClr val="white"/>
                </a:solidFill>
                <a:latin typeface="Calibri" panose="020F0502020204030204"/>
              </a:rPr>
              <a:t>MSU tap water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407878" y="2252798"/>
            <a:ext cx="130088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b="1" dirty="0">
                <a:solidFill>
                  <a:prstClr val="white"/>
                </a:solidFill>
                <a:latin typeface="Calibri" panose="020F0502020204030204"/>
              </a:rPr>
              <a:t>Kalamazoo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904429" y="3577924"/>
            <a:ext cx="130088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b="1" dirty="0">
                <a:solidFill>
                  <a:prstClr val="white"/>
                </a:solidFill>
                <a:latin typeface="Calibri" panose="020F0502020204030204"/>
              </a:rPr>
              <a:t>Lansing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7" name="Picture 12" descr="س 910 &#10;&quot; . ٠ 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3604" y="3604162"/>
            <a:ext cx="1508760" cy="129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335257" y="3488805"/>
            <a:ext cx="130088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b="1" dirty="0">
                <a:solidFill>
                  <a:prstClr val="white"/>
                </a:solidFill>
                <a:latin typeface="Calibri" panose="020F0502020204030204"/>
              </a:rPr>
              <a:t>Detroit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21477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90A2AC-0772-4F45-83D0-E949CF02C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763"/>
          <a:stretch/>
        </p:blipFill>
        <p:spPr>
          <a:xfrm>
            <a:off x="-349267" y="2071530"/>
            <a:ext cx="3845502" cy="3285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02155-30C5-5C4C-AB96-40056266E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24" b="76235"/>
          <a:stretch/>
        </p:blipFill>
        <p:spPr>
          <a:xfrm>
            <a:off x="7243482" y="2544969"/>
            <a:ext cx="3801035" cy="2488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2EF9F2-8F8F-1648-A92C-2A970BA5AFFA}"/>
              </a:ext>
            </a:extLst>
          </p:cNvPr>
          <p:cNvSpPr txBox="1"/>
          <p:nvPr/>
        </p:nvSpPr>
        <p:spPr>
          <a:xfrm rot="791282">
            <a:off x="123745" y="6260714"/>
            <a:ext cx="29801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A121A-24A5-7E4D-8287-C3FAF7636C67}"/>
              </a:ext>
            </a:extLst>
          </p:cNvPr>
          <p:cNvSpPr txBox="1"/>
          <p:nvPr/>
        </p:nvSpPr>
        <p:spPr>
          <a:xfrm>
            <a:off x="6541933" y="7138026"/>
            <a:ext cx="2409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Principal component analysis (PCA) on </a:t>
            </a:r>
            <a:r>
              <a:rPr lang="en-US" sz="2000" b="1" i="1" u="sng" dirty="0">
                <a:solidFill>
                  <a:srgbClr val="C00000"/>
                </a:solidFill>
              </a:rPr>
              <a:t>image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CBA7F-D28B-2042-9527-7AA50AB00EA2}"/>
              </a:ext>
            </a:extLst>
          </p:cNvPr>
          <p:cNvSpPr txBox="1"/>
          <p:nvPr/>
        </p:nvSpPr>
        <p:spPr>
          <a:xfrm rot="19126664">
            <a:off x="4236505" y="5763224"/>
            <a:ext cx="25042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FDF71-B451-1E45-B1E9-8A25548D1A73}"/>
              </a:ext>
            </a:extLst>
          </p:cNvPr>
          <p:cNvSpPr txBox="1"/>
          <p:nvPr/>
        </p:nvSpPr>
        <p:spPr>
          <a:xfrm rot="16200000">
            <a:off x="5942088" y="4160937"/>
            <a:ext cx="8611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PC3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52BC59-F8DB-264C-AD20-DEF71BAFDB54}"/>
              </a:ext>
            </a:extLst>
          </p:cNvPr>
          <p:cNvSpPr txBox="1">
            <a:spLocks/>
          </p:cNvSpPr>
          <p:nvPr/>
        </p:nvSpPr>
        <p:spPr>
          <a:xfrm>
            <a:off x="318777" y="8510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PCA on </a:t>
            </a:r>
            <a:r>
              <a:rPr lang="en-US" u="sng" dirty="0"/>
              <a:t>image files </a:t>
            </a:r>
            <a:r>
              <a:rPr lang="en-US" dirty="0"/>
              <a:t>aids classification of samples into groups with similar 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FC6403-C40E-5344-A50E-FCEB4B569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763"/>
          <a:stretch/>
        </p:blipFill>
        <p:spPr>
          <a:xfrm>
            <a:off x="3313896" y="2245458"/>
            <a:ext cx="3578811" cy="29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2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E2E3-3E4B-EA40-9121-264DB1E5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9A69E3-B2B0-E547-8269-8BFA1086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6" y="0"/>
            <a:ext cx="8923048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79B070-966E-F542-81F6-F65160833A29}"/>
              </a:ext>
            </a:extLst>
          </p:cNvPr>
          <p:cNvSpPr/>
          <p:nvPr/>
        </p:nvSpPr>
        <p:spPr>
          <a:xfrm>
            <a:off x="675144" y="0"/>
            <a:ext cx="1200150" cy="247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93E4B-DC3C-E544-BAD0-7A29B2D75723}"/>
              </a:ext>
            </a:extLst>
          </p:cNvPr>
          <p:cNvSpPr/>
          <p:nvPr/>
        </p:nvSpPr>
        <p:spPr>
          <a:xfrm>
            <a:off x="5353049" y="0"/>
            <a:ext cx="1200150" cy="247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82D9D9-D540-0046-91E9-CD2A4958D814}"/>
              </a:ext>
            </a:extLst>
          </p:cNvPr>
          <p:cNvSpPr/>
          <p:nvPr/>
        </p:nvSpPr>
        <p:spPr>
          <a:xfrm>
            <a:off x="858139" y="3407055"/>
            <a:ext cx="1200150" cy="247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086DF-09B8-AE43-A95D-AAFF74BD9BAA}"/>
              </a:ext>
            </a:extLst>
          </p:cNvPr>
          <p:cNvSpPr/>
          <p:nvPr/>
        </p:nvSpPr>
        <p:spPr>
          <a:xfrm>
            <a:off x="5353049" y="3417378"/>
            <a:ext cx="1200150" cy="247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F7D670-410A-C84C-9658-97222C28F59A}"/>
              </a:ext>
            </a:extLst>
          </p:cNvPr>
          <p:cNvSpPr txBox="1"/>
          <p:nvPr/>
        </p:nvSpPr>
        <p:spPr>
          <a:xfrm>
            <a:off x="-2568913" y="3429000"/>
            <a:ext cx="26793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Sample group</a:t>
            </a:r>
          </a:p>
        </p:txBody>
      </p:sp>
    </p:spTree>
    <p:extLst>
      <p:ext uri="{BB962C8B-B14F-4D97-AF65-F5344CB8AC3E}">
        <p14:creationId xmlns:p14="http://schemas.microsoft.com/office/powerpoint/2010/main" val="334568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E2E3-3E4B-EA40-9121-264DB1E5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9A69E3-B2B0-E547-8269-8BFA1086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6" y="0"/>
            <a:ext cx="8923048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79B070-966E-F542-81F6-F65160833A29}"/>
              </a:ext>
            </a:extLst>
          </p:cNvPr>
          <p:cNvSpPr/>
          <p:nvPr/>
        </p:nvSpPr>
        <p:spPr>
          <a:xfrm>
            <a:off x="675144" y="0"/>
            <a:ext cx="1200150" cy="247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93E4B-DC3C-E544-BAD0-7A29B2D75723}"/>
              </a:ext>
            </a:extLst>
          </p:cNvPr>
          <p:cNvSpPr/>
          <p:nvPr/>
        </p:nvSpPr>
        <p:spPr>
          <a:xfrm>
            <a:off x="5353049" y="0"/>
            <a:ext cx="1200150" cy="247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82D9D9-D540-0046-91E9-CD2A4958D814}"/>
              </a:ext>
            </a:extLst>
          </p:cNvPr>
          <p:cNvSpPr/>
          <p:nvPr/>
        </p:nvSpPr>
        <p:spPr>
          <a:xfrm>
            <a:off x="858139" y="3407055"/>
            <a:ext cx="1200150" cy="247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086DF-09B8-AE43-A95D-AAFF74BD9BAA}"/>
              </a:ext>
            </a:extLst>
          </p:cNvPr>
          <p:cNvSpPr/>
          <p:nvPr/>
        </p:nvSpPr>
        <p:spPr>
          <a:xfrm>
            <a:off x="5353049" y="3417378"/>
            <a:ext cx="1200150" cy="247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F7D670-410A-C84C-9658-97222C28F59A}"/>
              </a:ext>
            </a:extLst>
          </p:cNvPr>
          <p:cNvSpPr txBox="1"/>
          <p:nvPr/>
        </p:nvSpPr>
        <p:spPr>
          <a:xfrm>
            <a:off x="-2568913" y="3429000"/>
            <a:ext cx="26793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Sample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F058D-82FF-C241-A08F-E16EEAE66757}"/>
              </a:ext>
            </a:extLst>
          </p:cNvPr>
          <p:cNvSpPr txBox="1"/>
          <p:nvPr/>
        </p:nvSpPr>
        <p:spPr>
          <a:xfrm>
            <a:off x="558942" y="1465077"/>
            <a:ext cx="1048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Average area of particles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D9733F-466B-4B4D-84C4-39B783569D2C}"/>
              </a:ext>
            </a:extLst>
          </p:cNvPr>
          <p:cNvSpPr txBox="1"/>
          <p:nvPr/>
        </p:nvSpPr>
        <p:spPr>
          <a:xfrm>
            <a:off x="770162" y="5048228"/>
            <a:ext cx="142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Number of particles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DD08A-9B2C-A44F-B7E9-EC4739B2C976}"/>
              </a:ext>
            </a:extLst>
          </p:cNvPr>
          <p:cNvSpPr txBox="1"/>
          <p:nvPr/>
        </p:nvSpPr>
        <p:spPr>
          <a:xfrm>
            <a:off x="1875294" y="3172032"/>
            <a:ext cx="267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Sample group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18CC3-118A-B049-9908-73908C03196E}"/>
              </a:ext>
            </a:extLst>
          </p:cNvPr>
          <p:cNvSpPr txBox="1"/>
          <p:nvPr/>
        </p:nvSpPr>
        <p:spPr>
          <a:xfrm>
            <a:off x="1483982" y="6360834"/>
            <a:ext cx="267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Sample group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822DE8-E2AF-EF47-8DCC-53521EEC006A}"/>
              </a:ext>
            </a:extLst>
          </p:cNvPr>
          <p:cNvSpPr txBox="1"/>
          <p:nvPr/>
        </p:nvSpPr>
        <p:spPr>
          <a:xfrm>
            <a:off x="7461475" y="6545500"/>
            <a:ext cx="267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Sample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338B2-BCA4-4747-93E2-0860C6B9CCA6}"/>
              </a:ext>
            </a:extLst>
          </p:cNvPr>
          <p:cNvSpPr txBox="1"/>
          <p:nvPr/>
        </p:nvSpPr>
        <p:spPr>
          <a:xfrm>
            <a:off x="4961787" y="-14872"/>
            <a:ext cx="267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Cut titles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94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20A-F9EC-594F-8C40-2FB3D654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34" y="349084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Why harness the coffee ring effect for water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E101D-7E80-DF44-B8EF-D1BC166F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Low cost</a:t>
            </a:r>
          </a:p>
          <a:p>
            <a:r>
              <a:rPr lang="en-US" sz="2800" dirty="0"/>
              <a:t>Fast</a:t>
            </a:r>
          </a:p>
          <a:p>
            <a:r>
              <a:rPr lang="en-US" sz="2800" dirty="0"/>
              <a:t>Can be implemented without specialized equipment</a:t>
            </a:r>
          </a:p>
          <a:p>
            <a:r>
              <a:rPr lang="en-US" sz="2800" dirty="0"/>
              <a:t>Tap water ”fingerprints” are unique and reproducible</a:t>
            </a:r>
          </a:p>
          <a:p>
            <a:r>
              <a:rPr lang="en-US" sz="2800" dirty="0"/>
              <a:t>Residue patterns are sensitive to species of concern in tap water such as copper and iron as well as high concentration components</a:t>
            </a:r>
          </a:p>
          <a:p>
            <a:r>
              <a:rPr lang="en-US" sz="2800" dirty="0"/>
              <a:t>Image analysis can be automated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263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5B5C-599A-304B-A2B1-5EEF680E2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3958"/>
            <a:ext cx="7886700" cy="1325563"/>
          </a:xfrm>
        </p:spPr>
        <p:txBody>
          <a:bodyPr/>
          <a:lstStyle/>
          <a:p>
            <a:r>
              <a:rPr lang="en-US" dirty="0"/>
              <a:t>Could this phenomenon be harnessed for </a:t>
            </a:r>
            <a:r>
              <a:rPr lang="en-US" b="1" dirty="0"/>
              <a:t>open-access</a:t>
            </a:r>
            <a:r>
              <a:rPr lang="en-US" dirty="0"/>
              <a:t> and </a:t>
            </a:r>
            <a:r>
              <a:rPr lang="en-US" b="1" dirty="0"/>
              <a:t>open-source</a:t>
            </a:r>
            <a:r>
              <a:rPr lang="en-US" dirty="0"/>
              <a:t> water testing?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17C1-8811-EF46-BEB7-CE7458CA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9521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Optimize an image analysis protocol and an open access library of ”features” of the residue patterns that correlate to concentration of tap water constituents of interest</a:t>
            </a:r>
          </a:p>
          <a:p>
            <a:r>
              <a:rPr lang="en-US" sz="2800" dirty="0"/>
              <a:t>Test the experimental procedure in a variety of environments - general chemistry students at Lyman Briggs College (LB 171/LB 172)  </a:t>
            </a:r>
          </a:p>
          <a:p>
            <a:r>
              <a:rPr lang="en-US" sz="2800" dirty="0"/>
              <a:t>Open access sharing of code for image analysis, library of images, and experimental procedure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4FD3B8-5ED0-5E4A-8088-C9CD4E13AB65}"/>
              </a:ext>
            </a:extLst>
          </p:cNvPr>
          <p:cNvSpPr/>
          <p:nvPr/>
        </p:nvSpPr>
        <p:spPr>
          <a:xfrm>
            <a:off x="480187" y="5281709"/>
            <a:ext cx="1300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MSU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C5E2F-A6FD-524C-A4AF-C24257A2903B}"/>
              </a:ext>
            </a:extLst>
          </p:cNvPr>
          <p:cNvSpPr/>
          <p:nvPr/>
        </p:nvSpPr>
        <p:spPr>
          <a:xfrm>
            <a:off x="6938599" y="5341353"/>
            <a:ext cx="1303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Lansing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322DDD-506D-F24A-AE98-1E5F014C4E82}"/>
              </a:ext>
            </a:extLst>
          </p:cNvPr>
          <p:cNvSpPr/>
          <p:nvPr/>
        </p:nvSpPr>
        <p:spPr>
          <a:xfrm>
            <a:off x="4674961" y="5342044"/>
            <a:ext cx="1303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Detroit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4" descr=" 9 o• ">
            <a:extLst>
              <a:ext uri="{FF2B5EF4-FFF2-40B4-BE49-F238E27FC236}">
                <a16:creationId xmlns:a16="http://schemas.microsoft.com/office/drawing/2014/main" id="{2E82CE22-4F0A-B444-A935-EACAAAB7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326" y="5656054"/>
            <a:ext cx="1303020" cy="11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س 9 o• ">
            <a:extLst>
              <a:ext uri="{FF2B5EF4-FFF2-40B4-BE49-F238E27FC236}">
                <a16:creationId xmlns:a16="http://schemas.microsoft.com/office/drawing/2014/main" id="{3F093D64-A45E-B84A-A180-749084B25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2403" y="5651041"/>
            <a:ext cx="1303020" cy="11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س 910 &#10;&quot; . ٠ ">
            <a:extLst>
              <a:ext uri="{FF2B5EF4-FFF2-40B4-BE49-F238E27FC236}">
                <a16:creationId xmlns:a16="http://schemas.microsoft.com/office/drawing/2014/main" id="{380CD4E4-C99A-EC42-87F5-0CE312536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2124" y="5651041"/>
            <a:ext cx="1303020" cy="11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ш 9'0 &#10;„ум;7$- ">
            <a:extLst>
              <a:ext uri="{FF2B5EF4-FFF2-40B4-BE49-F238E27FC236}">
                <a16:creationId xmlns:a16="http://schemas.microsoft.com/office/drawing/2014/main" id="{BFA24F6E-68C1-5A46-9D3B-9A80FCB99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8598" y="5655075"/>
            <a:ext cx="1304163" cy="111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84687E-E44C-D445-8CF7-1089E7C72190}"/>
              </a:ext>
            </a:extLst>
          </p:cNvPr>
          <p:cNvSpPr/>
          <p:nvPr/>
        </p:nvSpPr>
        <p:spPr>
          <a:xfrm>
            <a:off x="2514378" y="5345877"/>
            <a:ext cx="1552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Kalamazoo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13403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B51B-D9B1-5242-A0D7-15A854F8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6"/>
            <a:ext cx="8763000" cy="1325563"/>
          </a:xfrm>
        </p:spPr>
        <p:txBody>
          <a:bodyPr>
            <a:noAutofit/>
          </a:bodyPr>
          <a:lstStyle/>
          <a:p>
            <a:r>
              <a:rPr lang="en-US" sz="3600" dirty="0"/>
              <a:t>Conclusion - There is a growing community working on open-source tools for water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977F7-868E-D744-AD47-EA0FE7D10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62" y="2154809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Students, teachers, citizen scientists, communities, and private companies in the US and globally </a:t>
            </a:r>
          </a:p>
          <a:p>
            <a:r>
              <a:rPr lang="en-US" sz="2800" dirty="0"/>
              <a:t>For educational purposes, protect public health where sufficient water testing is not possible with standard methods, to screen samples for further testing</a:t>
            </a:r>
          </a:p>
          <a:p>
            <a:r>
              <a:rPr lang="en-US" sz="2800" dirty="0"/>
              <a:t>Tools include </a:t>
            </a:r>
            <a:r>
              <a:rPr lang="en-US" sz="2800" dirty="0" err="1"/>
              <a:t>PublicLab</a:t>
            </a:r>
            <a:r>
              <a:rPr lang="en-US" sz="2800" dirty="0"/>
              <a:t> sensors, paper-based microfluidic devices, and many others in development (such as nanochromatography through the coffee-ring effect)</a:t>
            </a:r>
          </a:p>
        </p:txBody>
      </p:sp>
    </p:spTree>
    <p:extLst>
      <p:ext uri="{BB962C8B-B14F-4D97-AF65-F5344CB8AC3E}">
        <p14:creationId xmlns:p14="http://schemas.microsoft.com/office/powerpoint/2010/main" val="2717594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7064" y="2993142"/>
            <a:ext cx="2708514" cy="7218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54213" y="3498460"/>
            <a:ext cx="549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Rebecca Lahr,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rlahr@msu.edu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24" y="2583455"/>
            <a:ext cx="828021" cy="137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5083" y="3948584"/>
            <a:ext cx="12680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200" dirty="0">
                <a:solidFill>
                  <a:srgbClr val="000000"/>
                </a:solidFill>
                <a:latin typeface="Arial" charset="0"/>
              </a:rPr>
              <a:t>Xiaoyan Li</a:t>
            </a:r>
          </a:p>
          <a:p>
            <a:pPr defTabSz="685800"/>
            <a:r>
              <a:rPr lang="en-US" sz="1200" dirty="0">
                <a:solidFill>
                  <a:srgbClr val="000000"/>
                </a:solidFill>
                <a:latin typeface="PT Sans" charset="-52"/>
              </a:rPr>
              <a:t>PhD Student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907" y="2583455"/>
            <a:ext cx="832662" cy="1371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21715" y="3961840"/>
            <a:ext cx="126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200" dirty="0">
                <a:solidFill>
                  <a:srgbClr val="000000"/>
                </a:solidFill>
                <a:latin typeface="Arial" charset="0"/>
              </a:rPr>
              <a:t>Selett Allen</a:t>
            </a:r>
          </a:p>
          <a:p>
            <a:pPr defTabSz="685800"/>
            <a:r>
              <a:rPr lang="en-US" sz="1200" dirty="0">
                <a:solidFill>
                  <a:srgbClr val="000000"/>
                </a:solidFill>
                <a:latin typeface="PT Sans" charset="-52"/>
              </a:rPr>
              <a:t>Undergraduate Researcher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049" y="2583455"/>
            <a:ext cx="826683" cy="1371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27853" y="3952927"/>
            <a:ext cx="126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200" dirty="0">
                <a:solidFill>
                  <a:srgbClr val="000000"/>
                </a:solidFill>
                <a:latin typeface="Arial" charset="0"/>
              </a:rPr>
              <a:t>Zoe Wilton</a:t>
            </a:r>
          </a:p>
          <a:p>
            <a:pPr defTabSz="685800"/>
            <a:r>
              <a:rPr lang="en-US" sz="1200" dirty="0">
                <a:solidFill>
                  <a:srgbClr val="000000"/>
                </a:solidFill>
                <a:latin typeface="PT Sans" charset="-52"/>
              </a:rPr>
              <a:t>Undergraduate Researcher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425" y="2576984"/>
            <a:ext cx="934003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1788213" y="3934991"/>
            <a:ext cx="145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>
                <a:solidFill>
                  <a:prstClr val="black"/>
                </a:solidFill>
                <a:latin typeface="Arial" charset="0"/>
              </a:rPr>
              <a:t>Alyssa Sanderson</a:t>
            </a:r>
            <a:endParaRPr lang="en-US" sz="1200" dirty="0">
              <a:solidFill>
                <a:prstClr val="black"/>
              </a:solidFill>
              <a:latin typeface="Arial" charset="0"/>
            </a:endParaRPr>
          </a:p>
          <a:p>
            <a:pPr defTabSz="685800"/>
            <a:r>
              <a:rPr lang="en-US" sz="1200" dirty="0">
                <a:solidFill>
                  <a:prstClr val="black"/>
                </a:solidFill>
                <a:latin typeface="PT Sans" charset="-52"/>
                <a:ea typeface="PT Sans" charset="-52"/>
                <a:cs typeface="PT Sans" charset="-52"/>
              </a:rPr>
              <a:t>Undergraduate Researcher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8343" y="4582887"/>
            <a:ext cx="1148627" cy="13069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7720" y="4798188"/>
            <a:ext cx="35623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0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20A-F9EC-594F-8C40-2FB3D654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34" y="349084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A work in progress!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E101D-7E80-DF44-B8EF-D1BC166F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the coffee ring effect</a:t>
            </a:r>
          </a:p>
          <a:p>
            <a:r>
              <a:rPr lang="en-US" sz="2800" dirty="0"/>
              <a:t>Why harness the coffee ring effect for water testing?</a:t>
            </a:r>
          </a:p>
          <a:p>
            <a:r>
              <a:rPr lang="en-US" sz="2800" dirty="0"/>
              <a:t>Work towards an accessible, low-cost, open source tool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2354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478" y="939079"/>
            <a:ext cx="7886700" cy="994172"/>
          </a:xfrm>
        </p:spPr>
        <p:txBody>
          <a:bodyPr/>
          <a:lstStyle/>
          <a:p>
            <a:r>
              <a:rPr lang="en-US" dirty="0"/>
              <a:t>What is the coffee-ring effect?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477" y="2079757"/>
            <a:ext cx="1183007" cy="1170191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6763" y="1861076"/>
            <a:ext cx="3461684" cy="3285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3318" y="2097843"/>
            <a:ext cx="1718449" cy="15692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624609" y="3260801"/>
            <a:ext cx="203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12 min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hq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9094" y="2090610"/>
            <a:ext cx="1738173" cy="15764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453399" y="3261989"/>
            <a:ext cx="143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35 min</a:t>
            </a:r>
          </a:p>
        </p:txBody>
      </p:sp>
    </p:spTree>
    <p:extLst>
      <p:ext uri="{BB962C8B-B14F-4D97-AF65-F5344CB8AC3E}">
        <p14:creationId xmlns:p14="http://schemas.microsoft.com/office/powerpoint/2010/main" val="131042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7340" y="5333965"/>
            <a:ext cx="614934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7341" y="5413001"/>
            <a:ext cx="218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Aluminum Substrate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836797" y="4024047"/>
            <a:ext cx="3166780" cy="1128918"/>
            <a:chOff x="2254627" y="4363017"/>
            <a:chExt cx="4222373" cy="1505224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2254627" y="5577398"/>
              <a:ext cx="487680" cy="228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620387" y="5028521"/>
              <a:ext cx="397134" cy="34903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3261360" y="4603257"/>
              <a:ext cx="229941" cy="41872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4335780" y="4363017"/>
              <a:ext cx="15241" cy="48882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084446" y="4557447"/>
              <a:ext cx="249554" cy="46356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5569327" y="4951232"/>
              <a:ext cx="374273" cy="37098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5943600" y="5605324"/>
              <a:ext cx="533400" cy="26291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99372" y="956235"/>
            <a:ext cx="7314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700" dirty="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What happens as water evaporates from </a:t>
            </a:r>
            <a:r>
              <a:rPr lang="en-US" altLang="zh-CN" sz="270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a droplet?</a:t>
            </a:r>
            <a:endParaRPr lang="en-US" sz="27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0636" y="4864716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>
                <a:solidFill>
                  <a:prstClr val="black"/>
                </a:solidFill>
                <a:latin typeface="Calibri" panose="020F0502020204030204"/>
              </a:rPr>
              <a:t>Aqueous Sample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75999" y="373584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0070C0"/>
                </a:solidFill>
                <a:latin typeface="Calibri" panose="020F0502020204030204"/>
              </a:rPr>
              <a:t>Evaporation</a:t>
            </a:r>
          </a:p>
        </p:txBody>
      </p:sp>
      <p:sp>
        <p:nvSpPr>
          <p:cNvPr id="7" name="Chord 6"/>
          <p:cNvSpPr/>
          <p:nvPr/>
        </p:nvSpPr>
        <p:spPr>
          <a:xfrm rot="5400000">
            <a:off x="3465642" y="4181004"/>
            <a:ext cx="1864288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3102271" y="5203888"/>
            <a:ext cx="171624" cy="216728"/>
          </a:xfrm>
          <a:prstGeom prst="star5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5-Point Star 30"/>
          <p:cNvSpPr/>
          <p:nvPr/>
        </p:nvSpPr>
        <p:spPr>
          <a:xfrm>
            <a:off x="5477762" y="5196088"/>
            <a:ext cx="171624" cy="216728"/>
          </a:xfrm>
          <a:prstGeom prst="star5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838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5" grpId="0"/>
      <p:bldP spid="29" grpId="0"/>
      <p:bldP spid="7" grpId="0" animBg="1"/>
      <p:bldP spid="9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7340" y="5333965"/>
            <a:ext cx="614934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36797" y="4024047"/>
            <a:ext cx="3166780" cy="1128918"/>
            <a:chOff x="2254627" y="4363017"/>
            <a:chExt cx="4222373" cy="1505224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2254627" y="5577398"/>
              <a:ext cx="487680" cy="228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620387" y="5028521"/>
              <a:ext cx="397134" cy="34903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3261360" y="4603257"/>
              <a:ext cx="229941" cy="41872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4335780" y="4363017"/>
              <a:ext cx="15241" cy="48882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084446" y="4557447"/>
              <a:ext cx="249554" cy="46356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5569327" y="4951232"/>
              <a:ext cx="374273" cy="37098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5943600" y="5605324"/>
              <a:ext cx="533400" cy="26291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hord 6"/>
          <p:cNvSpPr/>
          <p:nvPr/>
        </p:nvSpPr>
        <p:spPr>
          <a:xfrm rot="5400000">
            <a:off x="3465642" y="4181004"/>
            <a:ext cx="1864288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9372" y="956235"/>
            <a:ext cx="7314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700" dirty="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What happens as water evaporates from </a:t>
            </a:r>
            <a:r>
              <a:rPr lang="en-US" altLang="zh-CN" sz="270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a droplet?</a:t>
            </a:r>
            <a:endParaRPr lang="en-US" sz="27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77341" y="5413001"/>
            <a:ext cx="218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Aluminum Substrate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0636" y="4864716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>
                <a:solidFill>
                  <a:prstClr val="black"/>
                </a:solidFill>
                <a:latin typeface="Calibri" panose="020F0502020204030204"/>
              </a:rPr>
              <a:t>Aqueous Sample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5999" y="373584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0070C0"/>
                </a:solidFill>
                <a:latin typeface="Calibri" panose="020F0502020204030204"/>
              </a:rPr>
              <a:t>Evaporation</a:t>
            </a:r>
          </a:p>
        </p:txBody>
      </p:sp>
    </p:spTree>
    <p:extLst>
      <p:ext uri="{BB962C8B-B14F-4D97-AF65-F5344CB8AC3E}">
        <p14:creationId xmlns:p14="http://schemas.microsoft.com/office/powerpoint/2010/main" val="3300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7340" y="5333965"/>
            <a:ext cx="614934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hord 6"/>
          <p:cNvSpPr/>
          <p:nvPr/>
        </p:nvSpPr>
        <p:spPr>
          <a:xfrm rot="5400000">
            <a:off x="3622505" y="4181458"/>
            <a:ext cx="1550559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836797" y="4024047"/>
            <a:ext cx="3166780" cy="1128918"/>
            <a:chOff x="2254627" y="4363017"/>
            <a:chExt cx="4222373" cy="1505224"/>
          </a:xfrm>
        </p:grpSpPr>
        <p:cxnSp>
          <p:nvCxnSpPr>
            <p:cNvPr id="41" name="Straight Arrow Connector 40"/>
            <p:cNvCxnSpPr/>
            <p:nvPr/>
          </p:nvCxnSpPr>
          <p:spPr>
            <a:xfrm flipH="1" flipV="1">
              <a:off x="2254627" y="5577398"/>
              <a:ext cx="487680" cy="228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2620387" y="5028521"/>
              <a:ext cx="397134" cy="34903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3261360" y="4603257"/>
              <a:ext cx="229941" cy="41872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4335780" y="4363017"/>
              <a:ext cx="15241" cy="48882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084446" y="4557447"/>
              <a:ext cx="249554" cy="46356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5569327" y="4951232"/>
              <a:ext cx="374273" cy="37098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943600" y="5605324"/>
              <a:ext cx="533400" cy="26291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99372" y="956235"/>
            <a:ext cx="7314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700" dirty="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What happens as water evaporates from </a:t>
            </a:r>
            <a:r>
              <a:rPr lang="en-US" altLang="zh-CN" sz="270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a droplet?</a:t>
            </a:r>
            <a:endParaRPr lang="en-US" sz="27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7341" y="5413001"/>
            <a:ext cx="218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Aluminum Substrate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75999" y="373584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0070C0"/>
                </a:solidFill>
                <a:latin typeface="Calibri" panose="020F0502020204030204"/>
              </a:rPr>
              <a:t>Evaporation</a:t>
            </a:r>
          </a:p>
        </p:txBody>
      </p:sp>
    </p:spTree>
    <p:extLst>
      <p:ext uri="{BB962C8B-B14F-4D97-AF65-F5344CB8AC3E}">
        <p14:creationId xmlns:p14="http://schemas.microsoft.com/office/powerpoint/2010/main" val="177033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7340" y="5333965"/>
            <a:ext cx="614934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hord 6"/>
          <p:cNvSpPr/>
          <p:nvPr/>
        </p:nvSpPr>
        <p:spPr>
          <a:xfrm rot="5400000">
            <a:off x="3773763" y="4176307"/>
            <a:ext cx="1248042" cy="2361722"/>
          </a:xfrm>
          <a:prstGeom prst="chord">
            <a:avLst>
              <a:gd name="adj1" fmla="val 5479998"/>
              <a:gd name="adj2" fmla="val 161275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836797" y="4024047"/>
            <a:ext cx="3166780" cy="1128918"/>
            <a:chOff x="2254627" y="4363017"/>
            <a:chExt cx="4222373" cy="1505224"/>
          </a:xfrm>
        </p:grpSpPr>
        <p:cxnSp>
          <p:nvCxnSpPr>
            <p:cNvPr id="21" name="Straight Arrow Connector 20"/>
            <p:cNvCxnSpPr/>
            <p:nvPr/>
          </p:nvCxnSpPr>
          <p:spPr>
            <a:xfrm flipH="1" flipV="1">
              <a:off x="2254627" y="5577398"/>
              <a:ext cx="487680" cy="228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2620387" y="5028521"/>
              <a:ext cx="397134" cy="34903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3261360" y="4603257"/>
              <a:ext cx="229941" cy="41872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4335780" y="4363017"/>
              <a:ext cx="15241" cy="48882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5084446" y="4557447"/>
              <a:ext cx="249554" cy="46356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5569327" y="4951232"/>
              <a:ext cx="374273" cy="37098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943600" y="5605324"/>
              <a:ext cx="533400" cy="26291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99372" y="956235"/>
            <a:ext cx="7314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700" dirty="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What happens as water evaporates from </a:t>
            </a:r>
            <a:r>
              <a:rPr lang="en-US" altLang="zh-CN" sz="2700">
                <a:solidFill>
                  <a:prstClr val="black"/>
                </a:solidFill>
                <a:latin typeface="Calibri Light" panose="020F0302020204030204"/>
                <a:ea typeface="DengXian" panose="02010600030101010101" pitchFamily="2" charset="-122"/>
              </a:rPr>
              <a:t>a droplet?</a:t>
            </a:r>
            <a:endParaRPr lang="en-US" sz="27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7341" y="5413001"/>
            <a:ext cx="218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Aluminum Substrate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5999" y="373584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0070C0"/>
                </a:solidFill>
                <a:latin typeface="Calibri" panose="020F0502020204030204"/>
              </a:rPr>
              <a:t>Evaporation</a:t>
            </a:r>
          </a:p>
        </p:txBody>
      </p:sp>
    </p:spTree>
    <p:extLst>
      <p:ext uri="{BB962C8B-B14F-4D97-AF65-F5344CB8AC3E}">
        <p14:creationId xmlns:p14="http://schemas.microsoft.com/office/powerpoint/2010/main" val="311605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58497</TotalTime>
  <Words>1246</Words>
  <Application>Microsoft Macintosh PowerPoint</Application>
  <PresentationFormat>On-screen Show (4:3)</PresentationFormat>
  <Paragraphs>288</Paragraphs>
  <Slides>36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DengXian</vt:lpstr>
      <vt:lpstr>Arial</vt:lpstr>
      <vt:lpstr>Calibri</vt:lpstr>
      <vt:lpstr>Calibri Light</vt:lpstr>
      <vt:lpstr>PT Sans</vt:lpstr>
      <vt:lpstr>Times New Roman</vt:lpstr>
      <vt:lpstr>Office Theme</vt:lpstr>
      <vt:lpstr>1_Office Theme</vt:lpstr>
      <vt:lpstr>Document</vt:lpstr>
      <vt:lpstr>Open Source Tools for Water Analyses</vt:lpstr>
      <vt:lpstr>PowerPoint Presentation</vt:lpstr>
      <vt:lpstr>PowerPoint Presentation</vt:lpstr>
      <vt:lpstr>A work in progress!</vt:lpstr>
      <vt:lpstr>What is the coffee-ring effect?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Residue patterns are sensitive to spikes of 1 ppm Cu or 0.3 ppm Fe</vt:lpstr>
      <vt:lpstr>What water constituents control residue patterns?</vt:lpstr>
      <vt:lpstr>Residue patterns are sensitive to concentration of iron.</vt:lpstr>
      <vt:lpstr>PowerPoint Presentation</vt:lpstr>
      <vt:lpstr>PowerPoint Presentation</vt:lpstr>
      <vt:lpstr>PowerPoint Presentation</vt:lpstr>
      <vt:lpstr>Principal component analysis (PCA) on particle measurement data aids in classification of samples into groups with similar 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harness the coffee ring effect for water testing?</vt:lpstr>
      <vt:lpstr>Could this phenomenon be harnessed for open-access and open-source water testing? </vt:lpstr>
      <vt:lpstr>Conclusion - There is a growing community working on open-source tools for water analysis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Lahr</dc:creator>
  <cp:lastModifiedBy>Rebecca Lahr</cp:lastModifiedBy>
  <cp:revision>96</cp:revision>
  <dcterms:created xsi:type="dcterms:W3CDTF">2018-10-16T12:15:59Z</dcterms:created>
  <dcterms:modified xsi:type="dcterms:W3CDTF">2019-01-26T00:20:15Z</dcterms:modified>
</cp:coreProperties>
</file>